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38"/>
  </p:notesMasterIdLst>
  <p:sldIdLst>
    <p:sldId id="265" r:id="rId2"/>
    <p:sldId id="256" r:id="rId3"/>
    <p:sldId id="299" r:id="rId4"/>
    <p:sldId id="257" r:id="rId5"/>
    <p:sldId id="288" r:id="rId6"/>
    <p:sldId id="259" r:id="rId7"/>
    <p:sldId id="260" r:id="rId8"/>
    <p:sldId id="285" r:id="rId9"/>
    <p:sldId id="286" r:id="rId10"/>
    <p:sldId id="287" r:id="rId11"/>
    <p:sldId id="270" r:id="rId12"/>
    <p:sldId id="268" r:id="rId13"/>
    <p:sldId id="269" r:id="rId14"/>
    <p:sldId id="271" r:id="rId15"/>
    <p:sldId id="272" r:id="rId16"/>
    <p:sldId id="273" r:id="rId17"/>
    <p:sldId id="274" r:id="rId18"/>
    <p:sldId id="275" r:id="rId19"/>
    <p:sldId id="276" r:id="rId20"/>
    <p:sldId id="277" r:id="rId21"/>
    <p:sldId id="278" r:id="rId22"/>
    <p:sldId id="279" r:id="rId23"/>
    <p:sldId id="280" r:id="rId24"/>
    <p:sldId id="282" r:id="rId25"/>
    <p:sldId id="264" r:id="rId26"/>
    <p:sldId id="293" r:id="rId27"/>
    <p:sldId id="284" r:id="rId28"/>
    <p:sldId id="289" r:id="rId29"/>
    <p:sldId id="294" r:id="rId30"/>
    <p:sldId id="295" r:id="rId31"/>
    <p:sldId id="296" r:id="rId32"/>
    <p:sldId id="297" r:id="rId33"/>
    <p:sldId id="298" r:id="rId34"/>
    <p:sldId id="290" r:id="rId35"/>
    <p:sldId id="300" r:id="rId36"/>
    <p:sldId id="291" r:id="rId3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arolina Jaramillo" initials="Carolina" lastIdx="0"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Estilo medio 1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3007" autoAdjust="0"/>
  </p:normalViewPr>
  <p:slideViewPr>
    <p:cSldViewPr snapToGrid="0">
      <p:cViewPr varScale="1">
        <p:scale>
          <a:sx n="66" d="100"/>
          <a:sy n="66" d="100"/>
        </p:scale>
        <p:origin x="-144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png"/><Relationship Id="rId4" Type="http://schemas.openxmlformats.org/officeDocument/2006/relationships/image" Target="../media/image12.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png"/><Relationship Id="rId4" Type="http://schemas.openxmlformats.org/officeDocument/2006/relationships/image" Target="../media/image12.pn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2C08E88-B63E-4405-8952-FBFD89278019}" type="doc">
      <dgm:prSet loTypeId="urn:microsoft.com/office/officeart/2008/layout/VerticalCurvedList" loCatId="list" qsTypeId="urn:microsoft.com/office/officeart/2005/8/quickstyle/3d4" qsCatId="3D" csTypeId="urn:microsoft.com/office/officeart/2005/8/colors/colorful5" csCatId="colorful" phldr="1"/>
      <dgm:spPr/>
      <dgm:t>
        <a:bodyPr/>
        <a:lstStyle/>
        <a:p>
          <a:endParaRPr lang="es-EC"/>
        </a:p>
      </dgm:t>
    </dgm:pt>
    <dgm:pt modelId="{E80186B6-8248-431D-A8A4-59C8375B71E8}">
      <dgm:prSet phldrT="[Texto]" custT="1"/>
      <dgm:spPr/>
      <dgm:t>
        <a:bodyPr/>
        <a:lstStyle/>
        <a:p>
          <a:r>
            <a:rPr lang="es-EC" sz="2000">
              <a:solidFill>
                <a:schemeClr val="tx1"/>
              </a:solidFill>
            </a:rPr>
            <a:t>Estudios relacionando cambio climático y enfermedades infecciosas.</a:t>
          </a:r>
          <a:endParaRPr lang="es-EC" sz="2000" dirty="0">
            <a:solidFill>
              <a:schemeClr val="tx1"/>
            </a:solidFill>
          </a:endParaRPr>
        </a:p>
      </dgm:t>
    </dgm:pt>
    <dgm:pt modelId="{DB68188B-E1FE-49E2-B021-B46717A211EB}" type="parTrans" cxnId="{3DE462BA-4343-48BD-8302-3C3E822B0F72}">
      <dgm:prSet/>
      <dgm:spPr/>
      <dgm:t>
        <a:bodyPr/>
        <a:lstStyle/>
        <a:p>
          <a:endParaRPr lang="es-EC" sz="1400">
            <a:solidFill>
              <a:schemeClr val="tx1"/>
            </a:solidFill>
          </a:endParaRPr>
        </a:p>
      </dgm:t>
    </dgm:pt>
    <dgm:pt modelId="{D6EEBC48-8F43-4519-A74E-B6AFA2FA7838}" type="sibTrans" cxnId="{3DE462BA-4343-48BD-8302-3C3E822B0F72}">
      <dgm:prSet/>
      <dgm:spPr/>
      <dgm:t>
        <a:bodyPr/>
        <a:lstStyle/>
        <a:p>
          <a:endParaRPr lang="es-EC" sz="1400">
            <a:solidFill>
              <a:schemeClr val="tx1"/>
            </a:solidFill>
          </a:endParaRPr>
        </a:p>
      </dgm:t>
    </dgm:pt>
    <dgm:pt modelId="{9484E6AD-C8C6-44F2-A4AD-0E868AFE11C2}">
      <dgm:prSet phldrT="[Texto]" custT="1"/>
      <dgm:spPr/>
      <dgm:t>
        <a:bodyPr/>
        <a:lstStyle/>
        <a:p>
          <a:r>
            <a:rPr lang="es-EC" sz="2000">
              <a:solidFill>
                <a:schemeClr val="tx1"/>
              </a:solidFill>
            </a:rPr>
            <a:t>Importancia de los vectores y su nicho ecológico.</a:t>
          </a:r>
          <a:endParaRPr lang="es-EC" sz="2000" dirty="0">
            <a:solidFill>
              <a:schemeClr val="tx1"/>
            </a:solidFill>
          </a:endParaRPr>
        </a:p>
      </dgm:t>
    </dgm:pt>
    <dgm:pt modelId="{E2F1186C-2B16-4EFA-A459-9A2CB82D2A74}" type="parTrans" cxnId="{4A6F0DE4-B395-44C6-B4B6-AEAE7C338651}">
      <dgm:prSet/>
      <dgm:spPr/>
      <dgm:t>
        <a:bodyPr/>
        <a:lstStyle/>
        <a:p>
          <a:endParaRPr lang="es-EC" sz="1400">
            <a:solidFill>
              <a:schemeClr val="tx1"/>
            </a:solidFill>
          </a:endParaRPr>
        </a:p>
      </dgm:t>
    </dgm:pt>
    <dgm:pt modelId="{AE75B854-FD15-4368-B161-BD582DE3FBEC}" type="sibTrans" cxnId="{4A6F0DE4-B395-44C6-B4B6-AEAE7C338651}">
      <dgm:prSet/>
      <dgm:spPr/>
      <dgm:t>
        <a:bodyPr/>
        <a:lstStyle/>
        <a:p>
          <a:endParaRPr lang="es-EC" sz="1400">
            <a:solidFill>
              <a:schemeClr val="tx1"/>
            </a:solidFill>
          </a:endParaRPr>
        </a:p>
      </dgm:t>
    </dgm:pt>
    <dgm:pt modelId="{EFAD3FBB-A710-4A66-9D8B-BAF55D3B1B73}">
      <dgm:prSet phldrT="[Texto]" custT="1"/>
      <dgm:spPr/>
      <dgm:t>
        <a:bodyPr/>
        <a:lstStyle/>
        <a:p>
          <a:r>
            <a:rPr lang="es-EC" sz="2000">
              <a:solidFill>
                <a:schemeClr val="tx1"/>
              </a:solidFill>
            </a:rPr>
            <a:t>ETV en zonas rurales.</a:t>
          </a:r>
          <a:endParaRPr lang="es-EC" sz="2000" dirty="0">
            <a:solidFill>
              <a:schemeClr val="tx1"/>
            </a:solidFill>
          </a:endParaRPr>
        </a:p>
      </dgm:t>
    </dgm:pt>
    <dgm:pt modelId="{4236AD75-4B73-4F64-9C58-2262A8FEE8E9}" type="parTrans" cxnId="{5EF96FDA-2303-4018-8893-01EAB7AF4C94}">
      <dgm:prSet/>
      <dgm:spPr/>
      <dgm:t>
        <a:bodyPr/>
        <a:lstStyle/>
        <a:p>
          <a:endParaRPr lang="es-EC" sz="1400">
            <a:solidFill>
              <a:schemeClr val="tx1"/>
            </a:solidFill>
          </a:endParaRPr>
        </a:p>
      </dgm:t>
    </dgm:pt>
    <dgm:pt modelId="{9255DA96-5E92-4C6A-8E43-0638FD0F18B5}" type="sibTrans" cxnId="{5EF96FDA-2303-4018-8893-01EAB7AF4C94}">
      <dgm:prSet/>
      <dgm:spPr/>
      <dgm:t>
        <a:bodyPr/>
        <a:lstStyle/>
        <a:p>
          <a:endParaRPr lang="es-EC" sz="1400">
            <a:solidFill>
              <a:schemeClr val="tx1"/>
            </a:solidFill>
          </a:endParaRPr>
        </a:p>
      </dgm:t>
    </dgm:pt>
    <dgm:pt modelId="{58245210-089A-41DF-907F-6FCA47CAF099}">
      <dgm:prSet phldrT="[Texto]" custT="1"/>
      <dgm:spPr/>
      <dgm:t>
        <a:bodyPr/>
        <a:lstStyle/>
        <a:p>
          <a:r>
            <a:rPr lang="es-EC" sz="2000" dirty="0">
              <a:solidFill>
                <a:schemeClr val="tx1"/>
              </a:solidFill>
            </a:rPr>
            <a:t>Efecto de la </a:t>
          </a:r>
          <a:r>
            <a:rPr lang="es-EC" sz="2000" dirty="0" smtClean="0">
              <a:solidFill>
                <a:schemeClr val="tx1"/>
              </a:solidFill>
            </a:rPr>
            <a:t>temperatura, precipitación y vegetación </a:t>
          </a:r>
          <a:r>
            <a:rPr lang="es-EC" sz="2000" dirty="0">
              <a:solidFill>
                <a:schemeClr val="tx1"/>
              </a:solidFill>
            </a:rPr>
            <a:t>sobre el vector </a:t>
          </a:r>
          <a:r>
            <a:rPr lang="es-EC" sz="2000" i="1" dirty="0">
              <a:solidFill>
                <a:schemeClr val="tx1"/>
              </a:solidFill>
            </a:rPr>
            <a:t>Aedes aegypti</a:t>
          </a:r>
          <a:r>
            <a:rPr lang="es-EC" sz="2000" dirty="0">
              <a:solidFill>
                <a:schemeClr val="tx1"/>
              </a:solidFill>
            </a:rPr>
            <a:t>.</a:t>
          </a:r>
        </a:p>
      </dgm:t>
    </dgm:pt>
    <dgm:pt modelId="{4C793854-1F0A-4290-98AC-0132FF2EBC81}" type="parTrans" cxnId="{99F1C119-F65D-4D29-ACD9-19D9F650133D}">
      <dgm:prSet/>
      <dgm:spPr/>
      <dgm:t>
        <a:bodyPr/>
        <a:lstStyle/>
        <a:p>
          <a:endParaRPr lang="es-EC" sz="1400">
            <a:solidFill>
              <a:schemeClr val="tx1"/>
            </a:solidFill>
          </a:endParaRPr>
        </a:p>
      </dgm:t>
    </dgm:pt>
    <dgm:pt modelId="{6CB15118-6BC4-4E87-897F-63F9D00B0674}" type="sibTrans" cxnId="{99F1C119-F65D-4D29-ACD9-19D9F650133D}">
      <dgm:prSet/>
      <dgm:spPr/>
      <dgm:t>
        <a:bodyPr/>
        <a:lstStyle/>
        <a:p>
          <a:endParaRPr lang="es-EC" sz="1400">
            <a:solidFill>
              <a:schemeClr val="tx1"/>
            </a:solidFill>
          </a:endParaRPr>
        </a:p>
      </dgm:t>
    </dgm:pt>
    <dgm:pt modelId="{8EDEAF8B-4D32-422C-983E-CD7BD84D8E48}" type="pres">
      <dgm:prSet presAssocID="{92C08E88-B63E-4405-8952-FBFD89278019}" presName="Name0" presStyleCnt="0">
        <dgm:presLayoutVars>
          <dgm:chMax val="7"/>
          <dgm:chPref val="7"/>
          <dgm:dir/>
        </dgm:presLayoutVars>
      </dgm:prSet>
      <dgm:spPr/>
      <dgm:t>
        <a:bodyPr/>
        <a:lstStyle/>
        <a:p>
          <a:endParaRPr lang="es-EC"/>
        </a:p>
      </dgm:t>
    </dgm:pt>
    <dgm:pt modelId="{F3121B90-65FC-4FC9-9631-2C07FF83B232}" type="pres">
      <dgm:prSet presAssocID="{92C08E88-B63E-4405-8952-FBFD89278019}" presName="Name1" presStyleCnt="0"/>
      <dgm:spPr/>
    </dgm:pt>
    <dgm:pt modelId="{0C38CB63-B5EE-472E-AE7A-5EAC23C3E54E}" type="pres">
      <dgm:prSet presAssocID="{92C08E88-B63E-4405-8952-FBFD89278019}" presName="cycle" presStyleCnt="0"/>
      <dgm:spPr/>
    </dgm:pt>
    <dgm:pt modelId="{7A2871EE-1AE5-4C79-96D4-94D1743DBA01}" type="pres">
      <dgm:prSet presAssocID="{92C08E88-B63E-4405-8952-FBFD89278019}" presName="srcNode" presStyleLbl="node1" presStyleIdx="0" presStyleCnt="4"/>
      <dgm:spPr/>
    </dgm:pt>
    <dgm:pt modelId="{33A4C2B1-836E-455D-AEF4-A8079EEAD739}" type="pres">
      <dgm:prSet presAssocID="{92C08E88-B63E-4405-8952-FBFD89278019}" presName="conn" presStyleLbl="parChTrans1D2" presStyleIdx="0" presStyleCnt="1"/>
      <dgm:spPr/>
      <dgm:t>
        <a:bodyPr/>
        <a:lstStyle/>
        <a:p>
          <a:endParaRPr lang="es-EC"/>
        </a:p>
      </dgm:t>
    </dgm:pt>
    <dgm:pt modelId="{8D32CD02-0615-4C7A-ADE4-B65A591D5CCF}" type="pres">
      <dgm:prSet presAssocID="{92C08E88-B63E-4405-8952-FBFD89278019}" presName="extraNode" presStyleLbl="node1" presStyleIdx="0" presStyleCnt="4"/>
      <dgm:spPr/>
    </dgm:pt>
    <dgm:pt modelId="{DB9796CD-5155-4BD5-9FE2-5C9BBB5CFC96}" type="pres">
      <dgm:prSet presAssocID="{92C08E88-B63E-4405-8952-FBFD89278019}" presName="dstNode" presStyleLbl="node1" presStyleIdx="0" presStyleCnt="4"/>
      <dgm:spPr/>
    </dgm:pt>
    <dgm:pt modelId="{4715B09A-458A-475D-A65C-312C80E2B1BB}" type="pres">
      <dgm:prSet presAssocID="{E80186B6-8248-431D-A8A4-59C8375B71E8}" presName="text_1" presStyleLbl="node1" presStyleIdx="0" presStyleCnt="4">
        <dgm:presLayoutVars>
          <dgm:bulletEnabled val="1"/>
        </dgm:presLayoutVars>
      </dgm:prSet>
      <dgm:spPr/>
      <dgm:t>
        <a:bodyPr/>
        <a:lstStyle/>
        <a:p>
          <a:endParaRPr lang="es-EC"/>
        </a:p>
      </dgm:t>
    </dgm:pt>
    <dgm:pt modelId="{7BF06CCE-EAA6-491D-B4E5-E4D7B608021C}" type="pres">
      <dgm:prSet presAssocID="{E80186B6-8248-431D-A8A4-59C8375B71E8}" presName="accent_1" presStyleCnt="0"/>
      <dgm:spPr/>
    </dgm:pt>
    <dgm:pt modelId="{39E579CA-57C5-4747-944D-C17F76AAB319}" type="pres">
      <dgm:prSet presAssocID="{E80186B6-8248-431D-A8A4-59C8375B71E8}" presName="accentRepeatNode" presStyleLbl="solidFgAcc1" presStyleIdx="0" presStyleCnt="4"/>
      <dgm:spPr>
        <a:blipFill rotWithShape="0">
          <a:blip xmlns:r="http://schemas.openxmlformats.org/officeDocument/2006/relationships" r:embed="rId1"/>
          <a:srcRect/>
          <a:stretch>
            <a:fillRect l="-25000" r="-25000"/>
          </a:stretch>
        </a:blipFill>
      </dgm:spPr>
    </dgm:pt>
    <dgm:pt modelId="{4FB83CBE-5743-41B6-BCC2-FE4A27E3696B}" type="pres">
      <dgm:prSet presAssocID="{9484E6AD-C8C6-44F2-A4AD-0E868AFE11C2}" presName="text_2" presStyleLbl="node1" presStyleIdx="1" presStyleCnt="4">
        <dgm:presLayoutVars>
          <dgm:bulletEnabled val="1"/>
        </dgm:presLayoutVars>
      </dgm:prSet>
      <dgm:spPr/>
      <dgm:t>
        <a:bodyPr/>
        <a:lstStyle/>
        <a:p>
          <a:endParaRPr lang="es-EC"/>
        </a:p>
      </dgm:t>
    </dgm:pt>
    <dgm:pt modelId="{5B108883-8EB7-43BF-89BF-44162C5E35D7}" type="pres">
      <dgm:prSet presAssocID="{9484E6AD-C8C6-44F2-A4AD-0E868AFE11C2}" presName="accent_2" presStyleCnt="0"/>
      <dgm:spPr/>
    </dgm:pt>
    <dgm:pt modelId="{5C237130-B3BF-409C-AB8A-73E87C94DB84}" type="pres">
      <dgm:prSet presAssocID="{9484E6AD-C8C6-44F2-A4AD-0E868AFE11C2}" presName="accentRepeatNode" presStyleLbl="solidFgAcc1" presStyleIdx="1" presStyleCnt="4"/>
      <dgm:spPr>
        <a:blipFill rotWithShape="0">
          <a:blip xmlns:r="http://schemas.openxmlformats.org/officeDocument/2006/relationships" r:embed="rId2"/>
          <a:srcRect/>
          <a:stretch>
            <a:fillRect l="-4000" r="-4000"/>
          </a:stretch>
        </a:blipFill>
      </dgm:spPr>
    </dgm:pt>
    <dgm:pt modelId="{5D446B83-A875-415D-9272-F56E70B16FD9}" type="pres">
      <dgm:prSet presAssocID="{EFAD3FBB-A710-4A66-9D8B-BAF55D3B1B73}" presName="text_3" presStyleLbl="node1" presStyleIdx="2" presStyleCnt="4">
        <dgm:presLayoutVars>
          <dgm:bulletEnabled val="1"/>
        </dgm:presLayoutVars>
      </dgm:prSet>
      <dgm:spPr/>
      <dgm:t>
        <a:bodyPr/>
        <a:lstStyle/>
        <a:p>
          <a:endParaRPr lang="es-EC"/>
        </a:p>
      </dgm:t>
    </dgm:pt>
    <dgm:pt modelId="{0E916175-AA23-42D4-81F2-753C77920E98}" type="pres">
      <dgm:prSet presAssocID="{EFAD3FBB-A710-4A66-9D8B-BAF55D3B1B73}" presName="accent_3" presStyleCnt="0"/>
      <dgm:spPr/>
    </dgm:pt>
    <dgm:pt modelId="{0D0FC20A-D9E3-4302-96C1-07BA995C4B27}" type="pres">
      <dgm:prSet presAssocID="{EFAD3FBB-A710-4A66-9D8B-BAF55D3B1B73}" presName="accentRepeatNode" presStyleLbl="solidFgAcc1" presStyleIdx="2" presStyleCnt="4"/>
      <dgm:spPr>
        <a:blipFill rotWithShape="0">
          <a:blip xmlns:r="http://schemas.openxmlformats.org/officeDocument/2006/relationships" r:embed="rId3"/>
          <a:srcRect/>
          <a:stretch>
            <a:fillRect l="-36000" r="-36000"/>
          </a:stretch>
        </a:blipFill>
      </dgm:spPr>
    </dgm:pt>
    <dgm:pt modelId="{FC487D86-176C-45FF-B1A8-D3D3EE5378C7}" type="pres">
      <dgm:prSet presAssocID="{58245210-089A-41DF-907F-6FCA47CAF099}" presName="text_4" presStyleLbl="node1" presStyleIdx="3" presStyleCnt="4">
        <dgm:presLayoutVars>
          <dgm:bulletEnabled val="1"/>
        </dgm:presLayoutVars>
      </dgm:prSet>
      <dgm:spPr/>
      <dgm:t>
        <a:bodyPr/>
        <a:lstStyle/>
        <a:p>
          <a:endParaRPr lang="es-EC"/>
        </a:p>
      </dgm:t>
    </dgm:pt>
    <dgm:pt modelId="{440B2F1D-479F-4EAE-9073-019CC08D9213}" type="pres">
      <dgm:prSet presAssocID="{58245210-089A-41DF-907F-6FCA47CAF099}" presName="accent_4" presStyleCnt="0"/>
      <dgm:spPr/>
    </dgm:pt>
    <dgm:pt modelId="{C86E6F19-01D9-423A-AC9C-5AAA0EEECB0F}" type="pres">
      <dgm:prSet presAssocID="{58245210-089A-41DF-907F-6FCA47CAF099}" presName="accentRepeatNode" presStyleLbl="solidFgAcc1" presStyleIdx="3" presStyleCnt="4"/>
      <dgm:spPr>
        <a:blipFill rotWithShape="0">
          <a:blip xmlns:r="http://schemas.openxmlformats.org/officeDocument/2006/relationships" r:embed="rId4"/>
          <a:srcRect/>
          <a:stretch>
            <a:fillRect l="-10000" r="-10000"/>
          </a:stretch>
        </a:blipFill>
      </dgm:spPr>
    </dgm:pt>
  </dgm:ptLst>
  <dgm:cxnLst>
    <dgm:cxn modelId="{A2751B3F-D324-4F37-873D-01E6A8222C2B}" type="presOf" srcId="{58245210-089A-41DF-907F-6FCA47CAF099}" destId="{FC487D86-176C-45FF-B1A8-D3D3EE5378C7}" srcOrd="0" destOrd="0" presId="urn:microsoft.com/office/officeart/2008/layout/VerticalCurvedList"/>
    <dgm:cxn modelId="{AB828D1B-3D3D-489F-A6E8-56F4A91DAC13}" type="presOf" srcId="{E80186B6-8248-431D-A8A4-59C8375B71E8}" destId="{4715B09A-458A-475D-A65C-312C80E2B1BB}" srcOrd="0" destOrd="0" presId="urn:microsoft.com/office/officeart/2008/layout/VerticalCurvedList"/>
    <dgm:cxn modelId="{28EE91B0-0397-45D7-A222-AD00A7F1B3F6}" type="presOf" srcId="{9484E6AD-C8C6-44F2-A4AD-0E868AFE11C2}" destId="{4FB83CBE-5743-41B6-BCC2-FE4A27E3696B}" srcOrd="0" destOrd="0" presId="urn:microsoft.com/office/officeart/2008/layout/VerticalCurvedList"/>
    <dgm:cxn modelId="{3DE462BA-4343-48BD-8302-3C3E822B0F72}" srcId="{92C08E88-B63E-4405-8952-FBFD89278019}" destId="{E80186B6-8248-431D-A8A4-59C8375B71E8}" srcOrd="0" destOrd="0" parTransId="{DB68188B-E1FE-49E2-B021-B46717A211EB}" sibTransId="{D6EEBC48-8F43-4519-A74E-B6AFA2FA7838}"/>
    <dgm:cxn modelId="{99F1C119-F65D-4D29-ACD9-19D9F650133D}" srcId="{92C08E88-B63E-4405-8952-FBFD89278019}" destId="{58245210-089A-41DF-907F-6FCA47CAF099}" srcOrd="3" destOrd="0" parTransId="{4C793854-1F0A-4290-98AC-0132FF2EBC81}" sibTransId="{6CB15118-6BC4-4E87-897F-63F9D00B0674}"/>
    <dgm:cxn modelId="{5EF96FDA-2303-4018-8893-01EAB7AF4C94}" srcId="{92C08E88-B63E-4405-8952-FBFD89278019}" destId="{EFAD3FBB-A710-4A66-9D8B-BAF55D3B1B73}" srcOrd="2" destOrd="0" parTransId="{4236AD75-4B73-4F64-9C58-2262A8FEE8E9}" sibTransId="{9255DA96-5E92-4C6A-8E43-0638FD0F18B5}"/>
    <dgm:cxn modelId="{4A6F0DE4-B395-44C6-B4B6-AEAE7C338651}" srcId="{92C08E88-B63E-4405-8952-FBFD89278019}" destId="{9484E6AD-C8C6-44F2-A4AD-0E868AFE11C2}" srcOrd="1" destOrd="0" parTransId="{E2F1186C-2B16-4EFA-A459-9A2CB82D2A74}" sibTransId="{AE75B854-FD15-4368-B161-BD582DE3FBEC}"/>
    <dgm:cxn modelId="{3631797A-3540-4386-8852-2ED5FC0A4EFF}" type="presOf" srcId="{92C08E88-B63E-4405-8952-FBFD89278019}" destId="{8EDEAF8B-4D32-422C-983E-CD7BD84D8E48}" srcOrd="0" destOrd="0" presId="urn:microsoft.com/office/officeart/2008/layout/VerticalCurvedList"/>
    <dgm:cxn modelId="{FF5DE781-6765-405E-83BD-B69835B93E2C}" type="presOf" srcId="{EFAD3FBB-A710-4A66-9D8B-BAF55D3B1B73}" destId="{5D446B83-A875-415D-9272-F56E70B16FD9}" srcOrd="0" destOrd="0" presId="urn:microsoft.com/office/officeart/2008/layout/VerticalCurvedList"/>
    <dgm:cxn modelId="{9C1D4C45-5668-4E74-9D91-095D7541735E}" type="presOf" srcId="{D6EEBC48-8F43-4519-A74E-B6AFA2FA7838}" destId="{33A4C2B1-836E-455D-AEF4-A8079EEAD739}" srcOrd="0" destOrd="0" presId="urn:microsoft.com/office/officeart/2008/layout/VerticalCurvedList"/>
    <dgm:cxn modelId="{DE994874-6926-4BED-BEFA-CC5AC1B74050}" type="presParOf" srcId="{8EDEAF8B-4D32-422C-983E-CD7BD84D8E48}" destId="{F3121B90-65FC-4FC9-9631-2C07FF83B232}" srcOrd="0" destOrd="0" presId="urn:microsoft.com/office/officeart/2008/layout/VerticalCurvedList"/>
    <dgm:cxn modelId="{5EF1A898-CCFA-44C0-B17A-F700776047A3}" type="presParOf" srcId="{F3121B90-65FC-4FC9-9631-2C07FF83B232}" destId="{0C38CB63-B5EE-472E-AE7A-5EAC23C3E54E}" srcOrd="0" destOrd="0" presId="urn:microsoft.com/office/officeart/2008/layout/VerticalCurvedList"/>
    <dgm:cxn modelId="{871F1E83-FCC3-4618-94BA-D931E5C307E5}" type="presParOf" srcId="{0C38CB63-B5EE-472E-AE7A-5EAC23C3E54E}" destId="{7A2871EE-1AE5-4C79-96D4-94D1743DBA01}" srcOrd="0" destOrd="0" presId="urn:microsoft.com/office/officeart/2008/layout/VerticalCurvedList"/>
    <dgm:cxn modelId="{BFE0B5F7-CC9A-413C-B336-C389C8089807}" type="presParOf" srcId="{0C38CB63-B5EE-472E-AE7A-5EAC23C3E54E}" destId="{33A4C2B1-836E-455D-AEF4-A8079EEAD739}" srcOrd="1" destOrd="0" presId="urn:microsoft.com/office/officeart/2008/layout/VerticalCurvedList"/>
    <dgm:cxn modelId="{7CE73754-2759-4EA9-B783-2FA5D8403E2C}" type="presParOf" srcId="{0C38CB63-B5EE-472E-AE7A-5EAC23C3E54E}" destId="{8D32CD02-0615-4C7A-ADE4-B65A591D5CCF}" srcOrd="2" destOrd="0" presId="urn:microsoft.com/office/officeart/2008/layout/VerticalCurvedList"/>
    <dgm:cxn modelId="{4B801552-7056-4EA4-82B2-1935830504DA}" type="presParOf" srcId="{0C38CB63-B5EE-472E-AE7A-5EAC23C3E54E}" destId="{DB9796CD-5155-4BD5-9FE2-5C9BBB5CFC96}" srcOrd="3" destOrd="0" presId="urn:microsoft.com/office/officeart/2008/layout/VerticalCurvedList"/>
    <dgm:cxn modelId="{D1944807-F518-43A6-B0F1-DCBF112DFEE6}" type="presParOf" srcId="{F3121B90-65FC-4FC9-9631-2C07FF83B232}" destId="{4715B09A-458A-475D-A65C-312C80E2B1BB}" srcOrd="1" destOrd="0" presId="urn:microsoft.com/office/officeart/2008/layout/VerticalCurvedList"/>
    <dgm:cxn modelId="{89CF23BF-86F7-4884-BFED-46558E965E52}" type="presParOf" srcId="{F3121B90-65FC-4FC9-9631-2C07FF83B232}" destId="{7BF06CCE-EAA6-491D-B4E5-E4D7B608021C}" srcOrd="2" destOrd="0" presId="urn:microsoft.com/office/officeart/2008/layout/VerticalCurvedList"/>
    <dgm:cxn modelId="{0130A544-C1FC-44C1-9EF7-E123D571FB7D}" type="presParOf" srcId="{7BF06CCE-EAA6-491D-B4E5-E4D7B608021C}" destId="{39E579CA-57C5-4747-944D-C17F76AAB319}" srcOrd="0" destOrd="0" presId="urn:microsoft.com/office/officeart/2008/layout/VerticalCurvedList"/>
    <dgm:cxn modelId="{F3CCA383-3EA3-4456-B70E-1B771549ECEE}" type="presParOf" srcId="{F3121B90-65FC-4FC9-9631-2C07FF83B232}" destId="{4FB83CBE-5743-41B6-BCC2-FE4A27E3696B}" srcOrd="3" destOrd="0" presId="urn:microsoft.com/office/officeart/2008/layout/VerticalCurvedList"/>
    <dgm:cxn modelId="{3B1E5572-EB8A-4CBF-83B7-65182B9A648C}" type="presParOf" srcId="{F3121B90-65FC-4FC9-9631-2C07FF83B232}" destId="{5B108883-8EB7-43BF-89BF-44162C5E35D7}" srcOrd="4" destOrd="0" presId="urn:microsoft.com/office/officeart/2008/layout/VerticalCurvedList"/>
    <dgm:cxn modelId="{43F4AC92-F3A4-459A-BC6C-86280954DBB3}" type="presParOf" srcId="{5B108883-8EB7-43BF-89BF-44162C5E35D7}" destId="{5C237130-B3BF-409C-AB8A-73E87C94DB84}" srcOrd="0" destOrd="0" presId="urn:microsoft.com/office/officeart/2008/layout/VerticalCurvedList"/>
    <dgm:cxn modelId="{7D6A5839-10F1-48F8-982B-76B3D7A56A8C}" type="presParOf" srcId="{F3121B90-65FC-4FC9-9631-2C07FF83B232}" destId="{5D446B83-A875-415D-9272-F56E70B16FD9}" srcOrd="5" destOrd="0" presId="urn:microsoft.com/office/officeart/2008/layout/VerticalCurvedList"/>
    <dgm:cxn modelId="{76E1FBE3-697C-4FA1-BA42-8773B0FB9A3B}" type="presParOf" srcId="{F3121B90-65FC-4FC9-9631-2C07FF83B232}" destId="{0E916175-AA23-42D4-81F2-753C77920E98}" srcOrd="6" destOrd="0" presId="urn:microsoft.com/office/officeart/2008/layout/VerticalCurvedList"/>
    <dgm:cxn modelId="{70DB6369-E52E-4F26-A42D-AC8F6602C98A}" type="presParOf" srcId="{0E916175-AA23-42D4-81F2-753C77920E98}" destId="{0D0FC20A-D9E3-4302-96C1-07BA995C4B27}" srcOrd="0" destOrd="0" presId="urn:microsoft.com/office/officeart/2008/layout/VerticalCurvedList"/>
    <dgm:cxn modelId="{FB3A569F-0399-4399-A6CF-1A5BF0C18B00}" type="presParOf" srcId="{F3121B90-65FC-4FC9-9631-2C07FF83B232}" destId="{FC487D86-176C-45FF-B1A8-D3D3EE5378C7}" srcOrd="7" destOrd="0" presId="urn:microsoft.com/office/officeart/2008/layout/VerticalCurvedList"/>
    <dgm:cxn modelId="{858AD1C0-CC1E-4874-AED5-6354C389D2FE}" type="presParOf" srcId="{F3121B90-65FC-4FC9-9631-2C07FF83B232}" destId="{440B2F1D-479F-4EAE-9073-019CC08D9213}" srcOrd="8" destOrd="0" presId="urn:microsoft.com/office/officeart/2008/layout/VerticalCurvedList"/>
    <dgm:cxn modelId="{B8F21061-F5A7-45C3-A75F-8D7235A82C7C}" type="presParOf" srcId="{440B2F1D-479F-4EAE-9073-019CC08D9213}" destId="{C86E6F19-01D9-423A-AC9C-5AAA0EEECB0F}"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E1A61A3-65D3-4BB6-9733-6AFF11A40556}" type="doc">
      <dgm:prSet loTypeId="urn:microsoft.com/office/officeart/2005/8/layout/default" loCatId="list" qsTypeId="urn:microsoft.com/office/officeart/2005/8/quickstyle/3d1" qsCatId="3D" csTypeId="urn:microsoft.com/office/officeart/2005/8/colors/colorful5" csCatId="colorful" phldr="1"/>
      <dgm:spPr/>
      <dgm:t>
        <a:bodyPr/>
        <a:lstStyle/>
        <a:p>
          <a:endParaRPr lang="es-EC"/>
        </a:p>
      </dgm:t>
    </dgm:pt>
    <dgm:pt modelId="{90402EBD-4295-4C1B-96A7-03CA0DAE1BEC}">
      <dgm:prSet phldrT="[Texto]" custT="1"/>
      <dgm:spPr/>
      <dgm:t>
        <a:bodyPr/>
        <a:lstStyle/>
        <a:p>
          <a:r>
            <a:rPr lang="es-EC" sz="1800" smtClean="0">
              <a:solidFill>
                <a:schemeClr val="tx1"/>
              </a:solidFill>
            </a:rPr>
            <a:t>Las distribución de enfermedades vectoriales es compleja y dinámica de factores</a:t>
          </a:r>
          <a:endParaRPr lang="es-EC" sz="1800" dirty="0">
            <a:solidFill>
              <a:schemeClr val="tx1"/>
            </a:solidFill>
          </a:endParaRPr>
        </a:p>
      </dgm:t>
    </dgm:pt>
    <dgm:pt modelId="{F5FD17DF-2EF9-46F8-B621-2B0CAEC2800B}" type="parTrans" cxnId="{D12EA816-992F-467A-B0E4-F2AAB79E4AE2}">
      <dgm:prSet/>
      <dgm:spPr/>
      <dgm:t>
        <a:bodyPr/>
        <a:lstStyle/>
        <a:p>
          <a:endParaRPr lang="es-EC" sz="1600">
            <a:solidFill>
              <a:schemeClr val="tx1"/>
            </a:solidFill>
          </a:endParaRPr>
        </a:p>
      </dgm:t>
    </dgm:pt>
    <dgm:pt modelId="{E335093A-2D23-449B-BB34-01CF720E239B}" type="sibTrans" cxnId="{D12EA816-992F-467A-B0E4-F2AAB79E4AE2}">
      <dgm:prSet/>
      <dgm:spPr/>
      <dgm:t>
        <a:bodyPr/>
        <a:lstStyle/>
        <a:p>
          <a:endParaRPr lang="es-EC" sz="1600">
            <a:solidFill>
              <a:schemeClr val="tx1"/>
            </a:solidFill>
          </a:endParaRPr>
        </a:p>
      </dgm:t>
    </dgm:pt>
    <dgm:pt modelId="{61ABF9A0-89A3-415F-9CDD-84FBF72E52EA}">
      <dgm:prSet phldrT="[Texto]" custT="1"/>
      <dgm:spPr/>
      <dgm:t>
        <a:bodyPr/>
        <a:lstStyle/>
        <a:p>
          <a:r>
            <a:rPr lang="es-EC" sz="1800" dirty="0" smtClean="0">
              <a:solidFill>
                <a:schemeClr val="tx1"/>
              </a:solidFill>
            </a:rPr>
            <a:t>Principal factor es la precipitación y la variación de temperatura que fomentan al crecimiento de vegetación</a:t>
          </a:r>
          <a:endParaRPr lang="es-EC" sz="1800" dirty="0">
            <a:solidFill>
              <a:schemeClr val="tx1"/>
            </a:solidFill>
          </a:endParaRPr>
        </a:p>
      </dgm:t>
    </dgm:pt>
    <dgm:pt modelId="{113DE965-889C-4EF6-9EAA-FDCF14C74069}" type="parTrans" cxnId="{7B0A10A9-516E-496A-B213-5F80C2185245}">
      <dgm:prSet/>
      <dgm:spPr/>
      <dgm:t>
        <a:bodyPr/>
        <a:lstStyle/>
        <a:p>
          <a:endParaRPr lang="es-EC" sz="1600">
            <a:solidFill>
              <a:schemeClr val="tx1"/>
            </a:solidFill>
          </a:endParaRPr>
        </a:p>
      </dgm:t>
    </dgm:pt>
    <dgm:pt modelId="{9130D596-DE98-453E-8BF9-3B3F0FF6B693}" type="sibTrans" cxnId="{7B0A10A9-516E-496A-B213-5F80C2185245}">
      <dgm:prSet/>
      <dgm:spPr/>
      <dgm:t>
        <a:bodyPr/>
        <a:lstStyle/>
        <a:p>
          <a:endParaRPr lang="es-EC" sz="1600">
            <a:solidFill>
              <a:schemeClr val="tx1"/>
            </a:solidFill>
          </a:endParaRPr>
        </a:p>
      </dgm:t>
    </dgm:pt>
    <dgm:pt modelId="{0925AB6A-C74E-4F27-8772-FF3560E58B4B}">
      <dgm:prSet phldrT="[Texto]" custT="1"/>
      <dgm:spPr/>
      <dgm:t>
        <a:bodyPr/>
        <a:lstStyle/>
        <a:p>
          <a:r>
            <a:rPr lang="es-EC" sz="1800" smtClean="0">
              <a:solidFill>
                <a:schemeClr val="tx1"/>
              </a:solidFill>
            </a:rPr>
            <a:t>Ecuador es una de las cauasas mas frecuentes de mortalidad y morbilidad con alto impacto económico</a:t>
          </a:r>
          <a:endParaRPr lang="es-EC" sz="1800" dirty="0">
            <a:solidFill>
              <a:schemeClr val="tx1"/>
            </a:solidFill>
          </a:endParaRPr>
        </a:p>
      </dgm:t>
    </dgm:pt>
    <dgm:pt modelId="{C393FB2D-BFAC-486C-9B29-7D2DB397BC2C}" type="parTrans" cxnId="{812B1222-CB49-420C-90CD-2C9ECD6F4129}">
      <dgm:prSet/>
      <dgm:spPr/>
      <dgm:t>
        <a:bodyPr/>
        <a:lstStyle/>
        <a:p>
          <a:endParaRPr lang="es-EC" sz="1600">
            <a:solidFill>
              <a:schemeClr val="tx1"/>
            </a:solidFill>
          </a:endParaRPr>
        </a:p>
      </dgm:t>
    </dgm:pt>
    <dgm:pt modelId="{AF701B5F-D54F-409B-9408-AC0795F3E360}" type="sibTrans" cxnId="{812B1222-CB49-420C-90CD-2C9ECD6F4129}">
      <dgm:prSet/>
      <dgm:spPr/>
      <dgm:t>
        <a:bodyPr/>
        <a:lstStyle/>
        <a:p>
          <a:endParaRPr lang="es-EC" sz="1600">
            <a:solidFill>
              <a:schemeClr val="tx1"/>
            </a:solidFill>
          </a:endParaRPr>
        </a:p>
      </dgm:t>
    </dgm:pt>
    <dgm:pt modelId="{F5E86A0F-B9CE-494B-9AE8-AE5F228DC5D8}">
      <dgm:prSet phldrT="[Texto]" custT="1"/>
      <dgm:spPr/>
      <dgm:t>
        <a:bodyPr/>
        <a:lstStyle/>
        <a:p>
          <a:r>
            <a:rPr lang="es-EC" sz="1800" smtClean="0">
              <a:solidFill>
                <a:schemeClr val="tx1"/>
              </a:solidFill>
            </a:rPr>
            <a:t>El MSP como líder e la vigilancia epidemiológica es el encargado de la notificación, pero no se cuenta con un histórico completo</a:t>
          </a:r>
          <a:endParaRPr lang="es-EC" sz="1800" dirty="0">
            <a:solidFill>
              <a:schemeClr val="tx1"/>
            </a:solidFill>
          </a:endParaRPr>
        </a:p>
      </dgm:t>
    </dgm:pt>
    <dgm:pt modelId="{01B2204A-420E-4F47-883D-FD095EED83B5}" type="parTrans" cxnId="{6A90026B-019D-41DA-8325-11BB1A1A9260}">
      <dgm:prSet/>
      <dgm:spPr/>
      <dgm:t>
        <a:bodyPr/>
        <a:lstStyle/>
        <a:p>
          <a:endParaRPr lang="es-EC" sz="1600">
            <a:solidFill>
              <a:schemeClr val="tx1"/>
            </a:solidFill>
          </a:endParaRPr>
        </a:p>
      </dgm:t>
    </dgm:pt>
    <dgm:pt modelId="{67A66C3D-993E-4577-969A-3CB1D4F3F7F8}" type="sibTrans" cxnId="{6A90026B-019D-41DA-8325-11BB1A1A9260}">
      <dgm:prSet/>
      <dgm:spPr/>
      <dgm:t>
        <a:bodyPr/>
        <a:lstStyle/>
        <a:p>
          <a:endParaRPr lang="es-EC" sz="1600">
            <a:solidFill>
              <a:schemeClr val="tx1"/>
            </a:solidFill>
          </a:endParaRPr>
        </a:p>
      </dgm:t>
    </dgm:pt>
    <dgm:pt modelId="{639CBE14-1CAD-4061-BA92-257230521F63}">
      <dgm:prSet phldrT="[Texto]" custT="1"/>
      <dgm:spPr/>
      <dgm:t>
        <a:bodyPr/>
        <a:lstStyle/>
        <a:p>
          <a:r>
            <a:rPr lang="es-EC" sz="1800" smtClean="0">
              <a:solidFill>
                <a:schemeClr val="tx1"/>
              </a:solidFill>
            </a:rPr>
            <a:t>Manabí es una de las provincias con mayor incidencia de enfermedades vectoriales </a:t>
          </a:r>
          <a:endParaRPr lang="es-EC" sz="1800" dirty="0">
            <a:solidFill>
              <a:schemeClr val="tx1"/>
            </a:solidFill>
          </a:endParaRPr>
        </a:p>
      </dgm:t>
    </dgm:pt>
    <dgm:pt modelId="{2E7B0FBF-AB80-4D69-958C-CA013B912ACB}" type="parTrans" cxnId="{FFBC06CF-382D-4DA8-99E7-2F9227EB5157}">
      <dgm:prSet/>
      <dgm:spPr/>
      <dgm:t>
        <a:bodyPr/>
        <a:lstStyle/>
        <a:p>
          <a:endParaRPr lang="es-EC" sz="1600">
            <a:solidFill>
              <a:schemeClr val="tx1"/>
            </a:solidFill>
          </a:endParaRPr>
        </a:p>
      </dgm:t>
    </dgm:pt>
    <dgm:pt modelId="{E9E6A223-4098-4B8D-BDDC-4746EADB3872}" type="sibTrans" cxnId="{FFBC06CF-382D-4DA8-99E7-2F9227EB5157}">
      <dgm:prSet/>
      <dgm:spPr/>
      <dgm:t>
        <a:bodyPr/>
        <a:lstStyle/>
        <a:p>
          <a:endParaRPr lang="es-EC" sz="1600">
            <a:solidFill>
              <a:schemeClr val="tx1"/>
            </a:solidFill>
          </a:endParaRPr>
        </a:p>
      </dgm:t>
    </dgm:pt>
    <dgm:pt modelId="{AB54E593-40A6-4FEC-88AF-A9DE5823A1D2}">
      <dgm:prSet phldrT="[Texto]" custT="1"/>
      <dgm:spPr/>
      <dgm:t>
        <a:bodyPr/>
        <a:lstStyle/>
        <a:p>
          <a:r>
            <a:rPr lang="es-EC" sz="1800" smtClean="0">
              <a:solidFill>
                <a:schemeClr val="tx1"/>
              </a:solidFill>
            </a:rPr>
            <a:t>Factores climáticos  que generan un ambiente propicio para la proliferación del vector</a:t>
          </a:r>
          <a:endParaRPr lang="es-EC" sz="1800" dirty="0">
            <a:solidFill>
              <a:schemeClr val="tx1"/>
            </a:solidFill>
          </a:endParaRPr>
        </a:p>
      </dgm:t>
    </dgm:pt>
    <dgm:pt modelId="{E56FB2D8-58AA-47AA-A5EB-620EBEC202C3}" type="parTrans" cxnId="{2AE0FB67-8D79-4043-AA7F-DA631127E477}">
      <dgm:prSet/>
      <dgm:spPr/>
      <dgm:t>
        <a:bodyPr/>
        <a:lstStyle/>
        <a:p>
          <a:endParaRPr lang="es-EC" sz="1600">
            <a:solidFill>
              <a:schemeClr val="tx1"/>
            </a:solidFill>
          </a:endParaRPr>
        </a:p>
      </dgm:t>
    </dgm:pt>
    <dgm:pt modelId="{4778D5C0-5D93-4139-9EF1-8910A4A71444}" type="sibTrans" cxnId="{2AE0FB67-8D79-4043-AA7F-DA631127E477}">
      <dgm:prSet/>
      <dgm:spPr/>
      <dgm:t>
        <a:bodyPr/>
        <a:lstStyle/>
        <a:p>
          <a:endParaRPr lang="es-EC" sz="1600">
            <a:solidFill>
              <a:schemeClr val="tx1"/>
            </a:solidFill>
          </a:endParaRPr>
        </a:p>
      </dgm:t>
    </dgm:pt>
    <dgm:pt modelId="{BD10728B-012F-4105-9FC7-758316E428EA}" type="pres">
      <dgm:prSet presAssocID="{3E1A61A3-65D3-4BB6-9733-6AFF11A40556}" presName="diagram" presStyleCnt="0">
        <dgm:presLayoutVars>
          <dgm:dir/>
          <dgm:resizeHandles val="exact"/>
        </dgm:presLayoutVars>
      </dgm:prSet>
      <dgm:spPr/>
      <dgm:t>
        <a:bodyPr/>
        <a:lstStyle/>
        <a:p>
          <a:endParaRPr lang="es-EC"/>
        </a:p>
      </dgm:t>
    </dgm:pt>
    <dgm:pt modelId="{E5F24D8E-016C-437B-9D13-EC9E78DA0C3D}" type="pres">
      <dgm:prSet presAssocID="{90402EBD-4295-4C1B-96A7-03CA0DAE1BEC}" presName="node" presStyleLbl="node1" presStyleIdx="0" presStyleCnt="6">
        <dgm:presLayoutVars>
          <dgm:bulletEnabled val="1"/>
        </dgm:presLayoutVars>
      </dgm:prSet>
      <dgm:spPr/>
      <dgm:t>
        <a:bodyPr/>
        <a:lstStyle/>
        <a:p>
          <a:endParaRPr lang="es-EC"/>
        </a:p>
      </dgm:t>
    </dgm:pt>
    <dgm:pt modelId="{74D04311-57DB-418B-9123-F3BC56D63348}" type="pres">
      <dgm:prSet presAssocID="{E335093A-2D23-449B-BB34-01CF720E239B}" presName="sibTrans" presStyleCnt="0"/>
      <dgm:spPr/>
    </dgm:pt>
    <dgm:pt modelId="{1F882D23-75C1-492F-9681-C40CA3824446}" type="pres">
      <dgm:prSet presAssocID="{61ABF9A0-89A3-415F-9CDD-84FBF72E52EA}" presName="node" presStyleLbl="node1" presStyleIdx="1" presStyleCnt="6">
        <dgm:presLayoutVars>
          <dgm:bulletEnabled val="1"/>
        </dgm:presLayoutVars>
      </dgm:prSet>
      <dgm:spPr/>
      <dgm:t>
        <a:bodyPr/>
        <a:lstStyle/>
        <a:p>
          <a:endParaRPr lang="es-EC"/>
        </a:p>
      </dgm:t>
    </dgm:pt>
    <dgm:pt modelId="{11CE9228-8F5C-4F15-AD30-1D3DF28C2135}" type="pres">
      <dgm:prSet presAssocID="{9130D596-DE98-453E-8BF9-3B3F0FF6B693}" presName="sibTrans" presStyleCnt="0"/>
      <dgm:spPr/>
    </dgm:pt>
    <dgm:pt modelId="{B8F2B8E7-C785-4B61-8748-9AC7937888CA}" type="pres">
      <dgm:prSet presAssocID="{0925AB6A-C74E-4F27-8772-FF3560E58B4B}" presName="node" presStyleLbl="node1" presStyleIdx="2" presStyleCnt="6">
        <dgm:presLayoutVars>
          <dgm:bulletEnabled val="1"/>
        </dgm:presLayoutVars>
      </dgm:prSet>
      <dgm:spPr/>
      <dgm:t>
        <a:bodyPr/>
        <a:lstStyle/>
        <a:p>
          <a:endParaRPr lang="es-EC"/>
        </a:p>
      </dgm:t>
    </dgm:pt>
    <dgm:pt modelId="{B23FF9A6-0002-411A-9ABA-513130C2C305}" type="pres">
      <dgm:prSet presAssocID="{AF701B5F-D54F-409B-9408-AC0795F3E360}" presName="sibTrans" presStyleCnt="0"/>
      <dgm:spPr/>
    </dgm:pt>
    <dgm:pt modelId="{D04AB28E-12A1-4CB7-AC8C-AFD11A29148F}" type="pres">
      <dgm:prSet presAssocID="{F5E86A0F-B9CE-494B-9AE8-AE5F228DC5D8}" presName="node" presStyleLbl="node1" presStyleIdx="3" presStyleCnt="6">
        <dgm:presLayoutVars>
          <dgm:bulletEnabled val="1"/>
        </dgm:presLayoutVars>
      </dgm:prSet>
      <dgm:spPr/>
      <dgm:t>
        <a:bodyPr/>
        <a:lstStyle/>
        <a:p>
          <a:endParaRPr lang="es-EC"/>
        </a:p>
      </dgm:t>
    </dgm:pt>
    <dgm:pt modelId="{3C765E02-4ED3-4418-9540-FE13C841E6D3}" type="pres">
      <dgm:prSet presAssocID="{67A66C3D-993E-4577-969A-3CB1D4F3F7F8}" presName="sibTrans" presStyleCnt="0"/>
      <dgm:spPr/>
    </dgm:pt>
    <dgm:pt modelId="{2614D08A-FF11-4AF2-ACBE-C8B60D08DD83}" type="pres">
      <dgm:prSet presAssocID="{639CBE14-1CAD-4061-BA92-257230521F63}" presName="node" presStyleLbl="node1" presStyleIdx="4" presStyleCnt="6">
        <dgm:presLayoutVars>
          <dgm:bulletEnabled val="1"/>
        </dgm:presLayoutVars>
      </dgm:prSet>
      <dgm:spPr/>
      <dgm:t>
        <a:bodyPr/>
        <a:lstStyle/>
        <a:p>
          <a:endParaRPr lang="es-EC"/>
        </a:p>
      </dgm:t>
    </dgm:pt>
    <dgm:pt modelId="{16BF20F4-BA55-47C2-9335-25398EBE90D8}" type="pres">
      <dgm:prSet presAssocID="{E9E6A223-4098-4B8D-BDDC-4746EADB3872}" presName="sibTrans" presStyleCnt="0"/>
      <dgm:spPr/>
    </dgm:pt>
    <dgm:pt modelId="{5FB436F1-1F46-4688-9669-405B6F101EBA}" type="pres">
      <dgm:prSet presAssocID="{AB54E593-40A6-4FEC-88AF-A9DE5823A1D2}" presName="node" presStyleLbl="node1" presStyleIdx="5" presStyleCnt="6">
        <dgm:presLayoutVars>
          <dgm:bulletEnabled val="1"/>
        </dgm:presLayoutVars>
      </dgm:prSet>
      <dgm:spPr/>
      <dgm:t>
        <a:bodyPr/>
        <a:lstStyle/>
        <a:p>
          <a:endParaRPr lang="es-EC"/>
        </a:p>
      </dgm:t>
    </dgm:pt>
  </dgm:ptLst>
  <dgm:cxnLst>
    <dgm:cxn modelId="{3F7D1255-16AB-4766-BA50-1FAC52C2B677}" type="presOf" srcId="{3E1A61A3-65D3-4BB6-9733-6AFF11A40556}" destId="{BD10728B-012F-4105-9FC7-758316E428EA}" srcOrd="0" destOrd="0" presId="urn:microsoft.com/office/officeart/2005/8/layout/default"/>
    <dgm:cxn modelId="{97781FD2-221E-48D4-B325-6218DA56EF96}" type="presOf" srcId="{90402EBD-4295-4C1B-96A7-03CA0DAE1BEC}" destId="{E5F24D8E-016C-437B-9D13-EC9E78DA0C3D}" srcOrd="0" destOrd="0" presId="urn:microsoft.com/office/officeart/2005/8/layout/default"/>
    <dgm:cxn modelId="{A550BE8E-511E-48B9-B4D5-D97AF4952248}" type="presOf" srcId="{639CBE14-1CAD-4061-BA92-257230521F63}" destId="{2614D08A-FF11-4AF2-ACBE-C8B60D08DD83}" srcOrd="0" destOrd="0" presId="urn:microsoft.com/office/officeart/2005/8/layout/default"/>
    <dgm:cxn modelId="{D12EA816-992F-467A-B0E4-F2AAB79E4AE2}" srcId="{3E1A61A3-65D3-4BB6-9733-6AFF11A40556}" destId="{90402EBD-4295-4C1B-96A7-03CA0DAE1BEC}" srcOrd="0" destOrd="0" parTransId="{F5FD17DF-2EF9-46F8-B621-2B0CAEC2800B}" sibTransId="{E335093A-2D23-449B-BB34-01CF720E239B}"/>
    <dgm:cxn modelId="{360E5083-F9CB-44D0-9B81-7BB70B140E76}" type="presOf" srcId="{F5E86A0F-B9CE-494B-9AE8-AE5F228DC5D8}" destId="{D04AB28E-12A1-4CB7-AC8C-AFD11A29148F}" srcOrd="0" destOrd="0" presId="urn:microsoft.com/office/officeart/2005/8/layout/default"/>
    <dgm:cxn modelId="{D1F81428-8098-4933-A3B9-AAC5E0B04B97}" type="presOf" srcId="{0925AB6A-C74E-4F27-8772-FF3560E58B4B}" destId="{B8F2B8E7-C785-4B61-8748-9AC7937888CA}" srcOrd="0" destOrd="0" presId="urn:microsoft.com/office/officeart/2005/8/layout/default"/>
    <dgm:cxn modelId="{0FC3FD33-2B4D-4B66-B853-1E1D460722F9}" type="presOf" srcId="{AB54E593-40A6-4FEC-88AF-A9DE5823A1D2}" destId="{5FB436F1-1F46-4688-9669-405B6F101EBA}" srcOrd="0" destOrd="0" presId="urn:microsoft.com/office/officeart/2005/8/layout/default"/>
    <dgm:cxn modelId="{FFBC06CF-382D-4DA8-99E7-2F9227EB5157}" srcId="{3E1A61A3-65D3-4BB6-9733-6AFF11A40556}" destId="{639CBE14-1CAD-4061-BA92-257230521F63}" srcOrd="4" destOrd="0" parTransId="{2E7B0FBF-AB80-4D69-958C-CA013B912ACB}" sibTransId="{E9E6A223-4098-4B8D-BDDC-4746EADB3872}"/>
    <dgm:cxn modelId="{6A90026B-019D-41DA-8325-11BB1A1A9260}" srcId="{3E1A61A3-65D3-4BB6-9733-6AFF11A40556}" destId="{F5E86A0F-B9CE-494B-9AE8-AE5F228DC5D8}" srcOrd="3" destOrd="0" parTransId="{01B2204A-420E-4F47-883D-FD095EED83B5}" sibTransId="{67A66C3D-993E-4577-969A-3CB1D4F3F7F8}"/>
    <dgm:cxn modelId="{49B92ED5-EE7A-4521-962F-DB44411F013C}" type="presOf" srcId="{61ABF9A0-89A3-415F-9CDD-84FBF72E52EA}" destId="{1F882D23-75C1-492F-9681-C40CA3824446}" srcOrd="0" destOrd="0" presId="urn:microsoft.com/office/officeart/2005/8/layout/default"/>
    <dgm:cxn modelId="{7B0A10A9-516E-496A-B213-5F80C2185245}" srcId="{3E1A61A3-65D3-4BB6-9733-6AFF11A40556}" destId="{61ABF9A0-89A3-415F-9CDD-84FBF72E52EA}" srcOrd="1" destOrd="0" parTransId="{113DE965-889C-4EF6-9EAA-FDCF14C74069}" sibTransId="{9130D596-DE98-453E-8BF9-3B3F0FF6B693}"/>
    <dgm:cxn modelId="{812B1222-CB49-420C-90CD-2C9ECD6F4129}" srcId="{3E1A61A3-65D3-4BB6-9733-6AFF11A40556}" destId="{0925AB6A-C74E-4F27-8772-FF3560E58B4B}" srcOrd="2" destOrd="0" parTransId="{C393FB2D-BFAC-486C-9B29-7D2DB397BC2C}" sibTransId="{AF701B5F-D54F-409B-9408-AC0795F3E360}"/>
    <dgm:cxn modelId="{2AE0FB67-8D79-4043-AA7F-DA631127E477}" srcId="{3E1A61A3-65D3-4BB6-9733-6AFF11A40556}" destId="{AB54E593-40A6-4FEC-88AF-A9DE5823A1D2}" srcOrd="5" destOrd="0" parTransId="{E56FB2D8-58AA-47AA-A5EB-620EBEC202C3}" sibTransId="{4778D5C0-5D93-4139-9EF1-8910A4A71444}"/>
    <dgm:cxn modelId="{B7F1FCAE-04B3-4D90-87EA-945CCD6EF1F9}" type="presParOf" srcId="{BD10728B-012F-4105-9FC7-758316E428EA}" destId="{E5F24D8E-016C-437B-9D13-EC9E78DA0C3D}" srcOrd="0" destOrd="0" presId="urn:microsoft.com/office/officeart/2005/8/layout/default"/>
    <dgm:cxn modelId="{62843945-E0BE-4FBF-9A9D-6D1D483482F8}" type="presParOf" srcId="{BD10728B-012F-4105-9FC7-758316E428EA}" destId="{74D04311-57DB-418B-9123-F3BC56D63348}" srcOrd="1" destOrd="0" presId="urn:microsoft.com/office/officeart/2005/8/layout/default"/>
    <dgm:cxn modelId="{1D42D00D-31F0-4E0C-AA5E-2A995D19A217}" type="presParOf" srcId="{BD10728B-012F-4105-9FC7-758316E428EA}" destId="{1F882D23-75C1-492F-9681-C40CA3824446}" srcOrd="2" destOrd="0" presId="urn:microsoft.com/office/officeart/2005/8/layout/default"/>
    <dgm:cxn modelId="{9A3A2921-E4F3-40C1-B126-AB8CD6730969}" type="presParOf" srcId="{BD10728B-012F-4105-9FC7-758316E428EA}" destId="{11CE9228-8F5C-4F15-AD30-1D3DF28C2135}" srcOrd="3" destOrd="0" presId="urn:microsoft.com/office/officeart/2005/8/layout/default"/>
    <dgm:cxn modelId="{CAEC782B-85B6-4CC0-B6A6-D48BEB05F421}" type="presParOf" srcId="{BD10728B-012F-4105-9FC7-758316E428EA}" destId="{B8F2B8E7-C785-4B61-8748-9AC7937888CA}" srcOrd="4" destOrd="0" presId="urn:microsoft.com/office/officeart/2005/8/layout/default"/>
    <dgm:cxn modelId="{4C2293D8-8552-473D-B471-90575A6FF741}" type="presParOf" srcId="{BD10728B-012F-4105-9FC7-758316E428EA}" destId="{B23FF9A6-0002-411A-9ABA-513130C2C305}" srcOrd="5" destOrd="0" presId="urn:microsoft.com/office/officeart/2005/8/layout/default"/>
    <dgm:cxn modelId="{03707AD8-C35B-43D8-A95A-B8918871A2CC}" type="presParOf" srcId="{BD10728B-012F-4105-9FC7-758316E428EA}" destId="{D04AB28E-12A1-4CB7-AC8C-AFD11A29148F}" srcOrd="6" destOrd="0" presId="urn:microsoft.com/office/officeart/2005/8/layout/default"/>
    <dgm:cxn modelId="{C30DEC70-8810-49FA-B722-4FB1560732C4}" type="presParOf" srcId="{BD10728B-012F-4105-9FC7-758316E428EA}" destId="{3C765E02-4ED3-4418-9540-FE13C841E6D3}" srcOrd="7" destOrd="0" presId="urn:microsoft.com/office/officeart/2005/8/layout/default"/>
    <dgm:cxn modelId="{ECF1BC7E-B046-4CBB-8525-079CC1C2B8BA}" type="presParOf" srcId="{BD10728B-012F-4105-9FC7-758316E428EA}" destId="{2614D08A-FF11-4AF2-ACBE-C8B60D08DD83}" srcOrd="8" destOrd="0" presId="urn:microsoft.com/office/officeart/2005/8/layout/default"/>
    <dgm:cxn modelId="{ADBDC366-D88C-439B-831B-3539E75DEC01}" type="presParOf" srcId="{BD10728B-012F-4105-9FC7-758316E428EA}" destId="{16BF20F4-BA55-47C2-9335-25398EBE90D8}" srcOrd="9" destOrd="0" presId="urn:microsoft.com/office/officeart/2005/8/layout/default"/>
    <dgm:cxn modelId="{1CDF6F60-F694-4695-9FE2-2878028D1477}" type="presParOf" srcId="{BD10728B-012F-4105-9FC7-758316E428EA}" destId="{5FB436F1-1F46-4688-9669-405B6F101EBA}"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A4C2B1-836E-455D-AEF4-A8079EEAD739}">
      <dsp:nvSpPr>
        <dsp:cNvPr id="0" name=""/>
        <dsp:cNvSpPr/>
      </dsp:nvSpPr>
      <dsp:spPr>
        <a:xfrm>
          <a:off x="-6271863" y="-959436"/>
          <a:ext cx="7465598" cy="7465598"/>
        </a:xfrm>
        <a:prstGeom prst="blockArc">
          <a:avLst>
            <a:gd name="adj1" fmla="val 18900000"/>
            <a:gd name="adj2" fmla="val 2700000"/>
            <a:gd name="adj3" fmla="val 289"/>
          </a:avLst>
        </a:prstGeom>
        <a:noFill/>
        <a:ln w="11429" cap="flat" cmpd="sng" algn="ctr">
          <a:solidFill>
            <a:schemeClr val="accent6">
              <a:hueOff val="0"/>
              <a:satOff val="0"/>
              <a:lumOff val="0"/>
              <a:alphaOff val="0"/>
            </a:schemeClr>
          </a:solidFill>
          <a:prstDash val="sysDash"/>
        </a:ln>
        <a:effectLst/>
        <a:sp3d z="-40000" prstMaterial="matte"/>
      </dsp:spPr>
      <dsp:style>
        <a:lnRef idx="2">
          <a:scrgbClr r="0" g="0" b="0"/>
        </a:lnRef>
        <a:fillRef idx="0">
          <a:scrgbClr r="0" g="0" b="0"/>
        </a:fillRef>
        <a:effectRef idx="0">
          <a:scrgbClr r="0" g="0" b="0"/>
        </a:effectRef>
        <a:fontRef idx="minor"/>
      </dsp:style>
    </dsp:sp>
    <dsp:sp modelId="{4715B09A-458A-475D-A65C-312C80E2B1BB}">
      <dsp:nvSpPr>
        <dsp:cNvPr id="0" name=""/>
        <dsp:cNvSpPr/>
      </dsp:nvSpPr>
      <dsp:spPr>
        <a:xfrm>
          <a:off x="624720" y="426432"/>
          <a:ext cx="7183375" cy="853308"/>
        </a:xfrm>
        <a:prstGeom prst="rect">
          <a:avLst/>
        </a:prstGeom>
        <a:solidFill>
          <a:schemeClr val="accent5">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77313" tIns="50800" rIns="50800" bIns="50800" numCol="1" spcCol="1270" anchor="ctr" anchorCtr="0">
          <a:noAutofit/>
        </a:bodyPr>
        <a:lstStyle/>
        <a:p>
          <a:pPr lvl="0" algn="l" defTabSz="889000">
            <a:lnSpc>
              <a:spcPct val="90000"/>
            </a:lnSpc>
            <a:spcBef>
              <a:spcPct val="0"/>
            </a:spcBef>
            <a:spcAft>
              <a:spcPct val="35000"/>
            </a:spcAft>
          </a:pPr>
          <a:r>
            <a:rPr lang="es-EC" sz="2000" kern="1200">
              <a:solidFill>
                <a:schemeClr val="tx1"/>
              </a:solidFill>
            </a:rPr>
            <a:t>Estudios relacionando cambio climático y enfermedades infecciosas.</a:t>
          </a:r>
          <a:endParaRPr lang="es-EC" sz="2000" kern="1200" dirty="0">
            <a:solidFill>
              <a:schemeClr val="tx1"/>
            </a:solidFill>
          </a:endParaRPr>
        </a:p>
      </dsp:txBody>
      <dsp:txXfrm>
        <a:off x="624720" y="426432"/>
        <a:ext cx="7183375" cy="853308"/>
      </dsp:txXfrm>
    </dsp:sp>
    <dsp:sp modelId="{39E579CA-57C5-4747-944D-C17F76AAB319}">
      <dsp:nvSpPr>
        <dsp:cNvPr id="0" name=""/>
        <dsp:cNvSpPr/>
      </dsp:nvSpPr>
      <dsp:spPr>
        <a:xfrm>
          <a:off x="91402" y="319768"/>
          <a:ext cx="1066635" cy="1066635"/>
        </a:xfrm>
        <a:prstGeom prst="ellipse">
          <a:avLst/>
        </a:prstGeom>
        <a:blipFill rotWithShape="0">
          <a:blip xmlns:r="http://schemas.openxmlformats.org/officeDocument/2006/relationships" r:embed="rId1"/>
          <a:srcRect/>
          <a:stretch>
            <a:fillRect l="-25000" r="-25000"/>
          </a:stretch>
        </a:blipFill>
        <a:ln w="9525" cap="flat" cmpd="sng" algn="ctr">
          <a:solidFill>
            <a:schemeClr val="accent5">
              <a:hueOff val="0"/>
              <a:satOff val="0"/>
              <a:lumOff val="0"/>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 modelId="{4FB83CBE-5743-41B6-BCC2-FE4A27E3696B}">
      <dsp:nvSpPr>
        <dsp:cNvPr id="0" name=""/>
        <dsp:cNvSpPr/>
      </dsp:nvSpPr>
      <dsp:spPr>
        <a:xfrm>
          <a:off x="1113941" y="1706616"/>
          <a:ext cx="6694154" cy="853308"/>
        </a:xfrm>
        <a:prstGeom prst="rect">
          <a:avLst/>
        </a:prstGeom>
        <a:solidFill>
          <a:schemeClr val="accent5">
            <a:hueOff val="-1673522"/>
            <a:satOff val="13698"/>
            <a:lumOff val="-2222"/>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77313" tIns="50800" rIns="50800" bIns="50800" numCol="1" spcCol="1270" anchor="ctr" anchorCtr="0">
          <a:noAutofit/>
        </a:bodyPr>
        <a:lstStyle/>
        <a:p>
          <a:pPr lvl="0" algn="l" defTabSz="889000">
            <a:lnSpc>
              <a:spcPct val="90000"/>
            </a:lnSpc>
            <a:spcBef>
              <a:spcPct val="0"/>
            </a:spcBef>
            <a:spcAft>
              <a:spcPct val="35000"/>
            </a:spcAft>
          </a:pPr>
          <a:r>
            <a:rPr lang="es-EC" sz="2000" kern="1200">
              <a:solidFill>
                <a:schemeClr val="tx1"/>
              </a:solidFill>
            </a:rPr>
            <a:t>Importancia de los vectores y su nicho ecológico.</a:t>
          </a:r>
          <a:endParaRPr lang="es-EC" sz="2000" kern="1200" dirty="0">
            <a:solidFill>
              <a:schemeClr val="tx1"/>
            </a:solidFill>
          </a:endParaRPr>
        </a:p>
      </dsp:txBody>
      <dsp:txXfrm>
        <a:off x="1113941" y="1706616"/>
        <a:ext cx="6694154" cy="853308"/>
      </dsp:txXfrm>
    </dsp:sp>
    <dsp:sp modelId="{5C237130-B3BF-409C-AB8A-73E87C94DB84}">
      <dsp:nvSpPr>
        <dsp:cNvPr id="0" name=""/>
        <dsp:cNvSpPr/>
      </dsp:nvSpPr>
      <dsp:spPr>
        <a:xfrm>
          <a:off x="580623" y="1599952"/>
          <a:ext cx="1066635" cy="1066635"/>
        </a:xfrm>
        <a:prstGeom prst="ellipse">
          <a:avLst/>
        </a:prstGeom>
        <a:blipFill rotWithShape="0">
          <a:blip xmlns:r="http://schemas.openxmlformats.org/officeDocument/2006/relationships" r:embed="rId2"/>
          <a:srcRect/>
          <a:stretch>
            <a:fillRect l="-4000" r="-4000"/>
          </a:stretch>
        </a:blipFill>
        <a:ln w="9525" cap="flat" cmpd="sng" algn="ctr">
          <a:solidFill>
            <a:schemeClr val="accent5">
              <a:hueOff val="-1673522"/>
              <a:satOff val="13698"/>
              <a:lumOff val="-2222"/>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 modelId="{5D446B83-A875-415D-9272-F56E70B16FD9}">
      <dsp:nvSpPr>
        <dsp:cNvPr id="0" name=""/>
        <dsp:cNvSpPr/>
      </dsp:nvSpPr>
      <dsp:spPr>
        <a:xfrm>
          <a:off x="1113941" y="2986800"/>
          <a:ext cx="6694154" cy="853308"/>
        </a:xfrm>
        <a:prstGeom prst="rect">
          <a:avLst/>
        </a:prstGeom>
        <a:solidFill>
          <a:schemeClr val="accent5">
            <a:hueOff val="-3347044"/>
            <a:satOff val="27395"/>
            <a:lumOff val="-4444"/>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77313" tIns="50800" rIns="50800" bIns="50800" numCol="1" spcCol="1270" anchor="ctr" anchorCtr="0">
          <a:noAutofit/>
        </a:bodyPr>
        <a:lstStyle/>
        <a:p>
          <a:pPr lvl="0" algn="l" defTabSz="889000">
            <a:lnSpc>
              <a:spcPct val="90000"/>
            </a:lnSpc>
            <a:spcBef>
              <a:spcPct val="0"/>
            </a:spcBef>
            <a:spcAft>
              <a:spcPct val="35000"/>
            </a:spcAft>
          </a:pPr>
          <a:r>
            <a:rPr lang="es-EC" sz="2000" kern="1200">
              <a:solidFill>
                <a:schemeClr val="tx1"/>
              </a:solidFill>
            </a:rPr>
            <a:t>ETV en zonas rurales.</a:t>
          </a:r>
          <a:endParaRPr lang="es-EC" sz="2000" kern="1200" dirty="0">
            <a:solidFill>
              <a:schemeClr val="tx1"/>
            </a:solidFill>
          </a:endParaRPr>
        </a:p>
      </dsp:txBody>
      <dsp:txXfrm>
        <a:off x="1113941" y="2986800"/>
        <a:ext cx="6694154" cy="853308"/>
      </dsp:txXfrm>
    </dsp:sp>
    <dsp:sp modelId="{0D0FC20A-D9E3-4302-96C1-07BA995C4B27}">
      <dsp:nvSpPr>
        <dsp:cNvPr id="0" name=""/>
        <dsp:cNvSpPr/>
      </dsp:nvSpPr>
      <dsp:spPr>
        <a:xfrm>
          <a:off x="580623" y="2880136"/>
          <a:ext cx="1066635" cy="1066635"/>
        </a:xfrm>
        <a:prstGeom prst="ellipse">
          <a:avLst/>
        </a:prstGeom>
        <a:blipFill rotWithShape="0">
          <a:blip xmlns:r="http://schemas.openxmlformats.org/officeDocument/2006/relationships" r:embed="rId3"/>
          <a:srcRect/>
          <a:stretch>
            <a:fillRect l="-36000" r="-36000"/>
          </a:stretch>
        </a:blipFill>
        <a:ln w="9525" cap="flat" cmpd="sng" algn="ctr">
          <a:solidFill>
            <a:schemeClr val="accent5">
              <a:hueOff val="-3347044"/>
              <a:satOff val="27395"/>
              <a:lumOff val="-4444"/>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 modelId="{FC487D86-176C-45FF-B1A8-D3D3EE5378C7}">
      <dsp:nvSpPr>
        <dsp:cNvPr id="0" name=""/>
        <dsp:cNvSpPr/>
      </dsp:nvSpPr>
      <dsp:spPr>
        <a:xfrm>
          <a:off x="624720" y="4266984"/>
          <a:ext cx="7183375" cy="853308"/>
        </a:xfrm>
        <a:prstGeom prst="rect">
          <a:avLst/>
        </a:prstGeom>
        <a:solidFill>
          <a:schemeClr val="accent5">
            <a:hueOff val="-5020566"/>
            <a:satOff val="41093"/>
            <a:lumOff val="-6666"/>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77313" tIns="50800" rIns="50800" bIns="50800" numCol="1" spcCol="1270" anchor="ctr" anchorCtr="0">
          <a:noAutofit/>
        </a:bodyPr>
        <a:lstStyle/>
        <a:p>
          <a:pPr lvl="0" algn="l" defTabSz="889000">
            <a:lnSpc>
              <a:spcPct val="90000"/>
            </a:lnSpc>
            <a:spcBef>
              <a:spcPct val="0"/>
            </a:spcBef>
            <a:spcAft>
              <a:spcPct val="35000"/>
            </a:spcAft>
          </a:pPr>
          <a:r>
            <a:rPr lang="es-EC" sz="2000" kern="1200" dirty="0">
              <a:solidFill>
                <a:schemeClr val="tx1"/>
              </a:solidFill>
            </a:rPr>
            <a:t>Efecto de la </a:t>
          </a:r>
          <a:r>
            <a:rPr lang="es-EC" sz="2000" kern="1200" dirty="0" smtClean="0">
              <a:solidFill>
                <a:schemeClr val="tx1"/>
              </a:solidFill>
            </a:rPr>
            <a:t>temperatura, precipitación y vegetación </a:t>
          </a:r>
          <a:r>
            <a:rPr lang="es-EC" sz="2000" kern="1200" dirty="0">
              <a:solidFill>
                <a:schemeClr val="tx1"/>
              </a:solidFill>
            </a:rPr>
            <a:t>sobre el vector </a:t>
          </a:r>
          <a:r>
            <a:rPr lang="es-EC" sz="2000" i="1" kern="1200" dirty="0">
              <a:solidFill>
                <a:schemeClr val="tx1"/>
              </a:solidFill>
            </a:rPr>
            <a:t>Aedes aegypti</a:t>
          </a:r>
          <a:r>
            <a:rPr lang="es-EC" sz="2000" kern="1200" dirty="0">
              <a:solidFill>
                <a:schemeClr val="tx1"/>
              </a:solidFill>
            </a:rPr>
            <a:t>.</a:t>
          </a:r>
        </a:p>
      </dsp:txBody>
      <dsp:txXfrm>
        <a:off x="624720" y="4266984"/>
        <a:ext cx="7183375" cy="853308"/>
      </dsp:txXfrm>
    </dsp:sp>
    <dsp:sp modelId="{C86E6F19-01D9-423A-AC9C-5AAA0EEECB0F}">
      <dsp:nvSpPr>
        <dsp:cNvPr id="0" name=""/>
        <dsp:cNvSpPr/>
      </dsp:nvSpPr>
      <dsp:spPr>
        <a:xfrm>
          <a:off x="91402" y="4160321"/>
          <a:ext cx="1066635" cy="1066635"/>
        </a:xfrm>
        <a:prstGeom prst="ellipse">
          <a:avLst/>
        </a:prstGeom>
        <a:blipFill rotWithShape="0">
          <a:blip xmlns:r="http://schemas.openxmlformats.org/officeDocument/2006/relationships" r:embed="rId4"/>
          <a:srcRect/>
          <a:stretch>
            <a:fillRect l="-10000" r="-10000"/>
          </a:stretch>
        </a:blipFill>
        <a:ln w="9525" cap="flat" cmpd="sng" algn="ctr">
          <a:solidFill>
            <a:schemeClr val="accent5">
              <a:hueOff val="-5020566"/>
              <a:satOff val="41093"/>
              <a:lumOff val="-6666"/>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F24D8E-016C-437B-9D13-EC9E78DA0C3D}">
      <dsp:nvSpPr>
        <dsp:cNvPr id="0" name=""/>
        <dsp:cNvSpPr/>
      </dsp:nvSpPr>
      <dsp:spPr>
        <a:xfrm>
          <a:off x="136298" y="322"/>
          <a:ext cx="2867337" cy="1720402"/>
        </a:xfrm>
        <a:prstGeom prst="rect">
          <a:avLst/>
        </a:prstGeom>
        <a:solidFill>
          <a:schemeClr val="accent5">
            <a:hueOff val="0"/>
            <a:satOff val="0"/>
            <a:lumOff val="0"/>
            <a:alphaOff val="0"/>
          </a:schemeClr>
        </a:solidFill>
        <a:ln>
          <a:noFill/>
        </a:ln>
        <a:effectLst>
          <a:outerShdw blurRad="508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C" sz="1800" kern="1200" smtClean="0">
              <a:solidFill>
                <a:schemeClr val="tx1"/>
              </a:solidFill>
            </a:rPr>
            <a:t>Las distribución de enfermedades vectoriales es compleja y dinámica de factores</a:t>
          </a:r>
          <a:endParaRPr lang="es-EC" sz="1800" kern="1200" dirty="0">
            <a:solidFill>
              <a:schemeClr val="tx1"/>
            </a:solidFill>
          </a:endParaRPr>
        </a:p>
      </dsp:txBody>
      <dsp:txXfrm>
        <a:off x="136298" y="322"/>
        <a:ext cx="2867337" cy="1720402"/>
      </dsp:txXfrm>
    </dsp:sp>
    <dsp:sp modelId="{1F882D23-75C1-492F-9681-C40CA3824446}">
      <dsp:nvSpPr>
        <dsp:cNvPr id="0" name=""/>
        <dsp:cNvSpPr/>
      </dsp:nvSpPr>
      <dsp:spPr>
        <a:xfrm>
          <a:off x="3290369" y="322"/>
          <a:ext cx="2867337" cy="1720402"/>
        </a:xfrm>
        <a:prstGeom prst="rect">
          <a:avLst/>
        </a:prstGeom>
        <a:solidFill>
          <a:schemeClr val="accent5">
            <a:hueOff val="-1004113"/>
            <a:satOff val="8219"/>
            <a:lumOff val="-1333"/>
            <a:alphaOff val="0"/>
          </a:schemeClr>
        </a:solidFill>
        <a:ln>
          <a:noFill/>
        </a:ln>
        <a:effectLst>
          <a:outerShdw blurRad="508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C" sz="1800" kern="1200" dirty="0" smtClean="0">
              <a:solidFill>
                <a:schemeClr val="tx1"/>
              </a:solidFill>
            </a:rPr>
            <a:t>Principal factor es la precipitación y la variación de temperatura que fomentan al crecimiento de vegetación</a:t>
          </a:r>
          <a:endParaRPr lang="es-EC" sz="1800" kern="1200" dirty="0">
            <a:solidFill>
              <a:schemeClr val="tx1"/>
            </a:solidFill>
          </a:endParaRPr>
        </a:p>
      </dsp:txBody>
      <dsp:txXfrm>
        <a:off x="3290369" y="322"/>
        <a:ext cx="2867337" cy="1720402"/>
      </dsp:txXfrm>
    </dsp:sp>
    <dsp:sp modelId="{B8F2B8E7-C785-4B61-8748-9AC7937888CA}">
      <dsp:nvSpPr>
        <dsp:cNvPr id="0" name=""/>
        <dsp:cNvSpPr/>
      </dsp:nvSpPr>
      <dsp:spPr>
        <a:xfrm>
          <a:off x="136298" y="2007458"/>
          <a:ext cx="2867337" cy="1720402"/>
        </a:xfrm>
        <a:prstGeom prst="rect">
          <a:avLst/>
        </a:prstGeom>
        <a:solidFill>
          <a:schemeClr val="accent5">
            <a:hueOff val="-2008226"/>
            <a:satOff val="16437"/>
            <a:lumOff val="-2666"/>
            <a:alphaOff val="0"/>
          </a:schemeClr>
        </a:solidFill>
        <a:ln>
          <a:noFill/>
        </a:ln>
        <a:effectLst>
          <a:outerShdw blurRad="508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C" sz="1800" kern="1200" smtClean="0">
              <a:solidFill>
                <a:schemeClr val="tx1"/>
              </a:solidFill>
            </a:rPr>
            <a:t>Ecuador es una de las cauasas mas frecuentes de mortalidad y morbilidad con alto impacto económico</a:t>
          </a:r>
          <a:endParaRPr lang="es-EC" sz="1800" kern="1200" dirty="0">
            <a:solidFill>
              <a:schemeClr val="tx1"/>
            </a:solidFill>
          </a:endParaRPr>
        </a:p>
      </dsp:txBody>
      <dsp:txXfrm>
        <a:off x="136298" y="2007458"/>
        <a:ext cx="2867337" cy="1720402"/>
      </dsp:txXfrm>
    </dsp:sp>
    <dsp:sp modelId="{D04AB28E-12A1-4CB7-AC8C-AFD11A29148F}">
      <dsp:nvSpPr>
        <dsp:cNvPr id="0" name=""/>
        <dsp:cNvSpPr/>
      </dsp:nvSpPr>
      <dsp:spPr>
        <a:xfrm>
          <a:off x="3290369" y="2007458"/>
          <a:ext cx="2867337" cy="1720402"/>
        </a:xfrm>
        <a:prstGeom prst="rect">
          <a:avLst/>
        </a:prstGeom>
        <a:solidFill>
          <a:schemeClr val="accent5">
            <a:hueOff val="-3012340"/>
            <a:satOff val="24656"/>
            <a:lumOff val="-4000"/>
            <a:alphaOff val="0"/>
          </a:schemeClr>
        </a:solidFill>
        <a:ln>
          <a:noFill/>
        </a:ln>
        <a:effectLst>
          <a:outerShdw blurRad="508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C" sz="1800" kern="1200" smtClean="0">
              <a:solidFill>
                <a:schemeClr val="tx1"/>
              </a:solidFill>
            </a:rPr>
            <a:t>El MSP como líder e la vigilancia epidemiológica es el encargado de la notificación, pero no se cuenta con un histórico completo</a:t>
          </a:r>
          <a:endParaRPr lang="es-EC" sz="1800" kern="1200" dirty="0">
            <a:solidFill>
              <a:schemeClr val="tx1"/>
            </a:solidFill>
          </a:endParaRPr>
        </a:p>
      </dsp:txBody>
      <dsp:txXfrm>
        <a:off x="3290369" y="2007458"/>
        <a:ext cx="2867337" cy="1720402"/>
      </dsp:txXfrm>
    </dsp:sp>
    <dsp:sp modelId="{2614D08A-FF11-4AF2-ACBE-C8B60D08DD83}">
      <dsp:nvSpPr>
        <dsp:cNvPr id="0" name=""/>
        <dsp:cNvSpPr/>
      </dsp:nvSpPr>
      <dsp:spPr>
        <a:xfrm>
          <a:off x="136298" y="4014594"/>
          <a:ext cx="2867337" cy="1720402"/>
        </a:xfrm>
        <a:prstGeom prst="rect">
          <a:avLst/>
        </a:prstGeom>
        <a:solidFill>
          <a:schemeClr val="accent5">
            <a:hueOff val="-4016453"/>
            <a:satOff val="32874"/>
            <a:lumOff val="-5333"/>
            <a:alphaOff val="0"/>
          </a:schemeClr>
        </a:solidFill>
        <a:ln>
          <a:noFill/>
        </a:ln>
        <a:effectLst>
          <a:outerShdw blurRad="508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C" sz="1800" kern="1200" smtClean="0">
              <a:solidFill>
                <a:schemeClr val="tx1"/>
              </a:solidFill>
            </a:rPr>
            <a:t>Manabí es una de las provincias con mayor incidencia de enfermedades vectoriales </a:t>
          </a:r>
          <a:endParaRPr lang="es-EC" sz="1800" kern="1200" dirty="0">
            <a:solidFill>
              <a:schemeClr val="tx1"/>
            </a:solidFill>
          </a:endParaRPr>
        </a:p>
      </dsp:txBody>
      <dsp:txXfrm>
        <a:off x="136298" y="4014594"/>
        <a:ext cx="2867337" cy="1720402"/>
      </dsp:txXfrm>
    </dsp:sp>
    <dsp:sp modelId="{5FB436F1-1F46-4688-9669-405B6F101EBA}">
      <dsp:nvSpPr>
        <dsp:cNvPr id="0" name=""/>
        <dsp:cNvSpPr/>
      </dsp:nvSpPr>
      <dsp:spPr>
        <a:xfrm>
          <a:off x="3290369" y="4014594"/>
          <a:ext cx="2867337" cy="1720402"/>
        </a:xfrm>
        <a:prstGeom prst="rect">
          <a:avLst/>
        </a:prstGeom>
        <a:solidFill>
          <a:schemeClr val="accent5">
            <a:hueOff val="-5020566"/>
            <a:satOff val="41093"/>
            <a:lumOff val="-6666"/>
            <a:alphaOff val="0"/>
          </a:schemeClr>
        </a:solidFill>
        <a:ln>
          <a:noFill/>
        </a:ln>
        <a:effectLst>
          <a:outerShdw blurRad="508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C" sz="1800" kern="1200" smtClean="0">
              <a:solidFill>
                <a:schemeClr val="tx1"/>
              </a:solidFill>
            </a:rPr>
            <a:t>Factores climáticos  que generan un ambiente propicio para la proliferación del vector</a:t>
          </a:r>
          <a:endParaRPr lang="es-EC" sz="1800" kern="1200" dirty="0">
            <a:solidFill>
              <a:schemeClr val="tx1"/>
            </a:solidFill>
          </a:endParaRPr>
        </a:p>
      </dsp:txBody>
      <dsp:txXfrm>
        <a:off x="3290369" y="4014594"/>
        <a:ext cx="2867337" cy="1720402"/>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C"/>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64FED34-FEFC-4275-A668-8F6390629C80}" type="datetimeFigureOut">
              <a:rPr lang="es-EC" smtClean="0"/>
              <a:t>23/7/2018</a:t>
            </a:fld>
            <a:endParaRPr lang="es-EC"/>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C"/>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C"/>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D11294-27F3-475C-A545-E1E9D39AEF9F}" type="slidenum">
              <a:rPr lang="es-EC" smtClean="0"/>
              <a:t>‹Nº›</a:t>
            </a:fld>
            <a:endParaRPr lang="es-EC"/>
          </a:p>
        </p:txBody>
      </p:sp>
    </p:spTree>
    <p:extLst>
      <p:ext uri="{BB962C8B-B14F-4D97-AF65-F5344CB8AC3E}">
        <p14:creationId xmlns:p14="http://schemas.microsoft.com/office/powerpoint/2010/main" val="9146554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C" dirty="0"/>
          </a:p>
        </p:txBody>
      </p:sp>
      <p:sp>
        <p:nvSpPr>
          <p:cNvPr id="4" name="3 Marcador de número de diapositiva"/>
          <p:cNvSpPr>
            <a:spLocks noGrp="1"/>
          </p:cNvSpPr>
          <p:nvPr>
            <p:ph type="sldNum" sz="quarter" idx="10"/>
          </p:nvPr>
        </p:nvSpPr>
        <p:spPr/>
        <p:txBody>
          <a:bodyPr/>
          <a:lstStyle/>
          <a:p>
            <a:fld id="{26D11294-27F3-475C-A545-E1E9D39AEF9F}" type="slidenum">
              <a:rPr lang="es-EC" smtClean="0"/>
              <a:t>2</a:t>
            </a:fld>
            <a:endParaRPr lang="es-EC"/>
          </a:p>
        </p:txBody>
      </p:sp>
    </p:spTree>
    <p:extLst>
      <p:ext uri="{BB962C8B-B14F-4D97-AF65-F5344CB8AC3E}">
        <p14:creationId xmlns:p14="http://schemas.microsoft.com/office/powerpoint/2010/main" val="21733468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C" dirty="0"/>
          </a:p>
        </p:txBody>
      </p:sp>
      <p:sp>
        <p:nvSpPr>
          <p:cNvPr id="4" name="3 Marcador de número de diapositiva"/>
          <p:cNvSpPr>
            <a:spLocks noGrp="1"/>
          </p:cNvSpPr>
          <p:nvPr>
            <p:ph type="sldNum" sz="quarter" idx="10"/>
          </p:nvPr>
        </p:nvSpPr>
        <p:spPr/>
        <p:txBody>
          <a:bodyPr/>
          <a:lstStyle/>
          <a:p>
            <a:fld id="{26D11294-27F3-475C-A545-E1E9D39AEF9F}" type="slidenum">
              <a:rPr lang="es-EC" smtClean="0"/>
              <a:t>3</a:t>
            </a:fld>
            <a:endParaRPr lang="es-EC"/>
          </a:p>
        </p:txBody>
      </p:sp>
    </p:spTree>
    <p:extLst>
      <p:ext uri="{BB962C8B-B14F-4D97-AF65-F5344CB8AC3E}">
        <p14:creationId xmlns:p14="http://schemas.microsoft.com/office/powerpoint/2010/main" val="817332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C" dirty="0"/>
          </a:p>
        </p:txBody>
      </p:sp>
      <p:sp>
        <p:nvSpPr>
          <p:cNvPr id="4" name="3 Marcador de número de diapositiva"/>
          <p:cNvSpPr>
            <a:spLocks noGrp="1"/>
          </p:cNvSpPr>
          <p:nvPr>
            <p:ph type="sldNum" sz="quarter" idx="10"/>
          </p:nvPr>
        </p:nvSpPr>
        <p:spPr/>
        <p:txBody>
          <a:bodyPr/>
          <a:lstStyle/>
          <a:p>
            <a:fld id="{26D11294-27F3-475C-A545-E1E9D39AEF9F}" type="slidenum">
              <a:rPr lang="es-EC" smtClean="0"/>
              <a:t>4</a:t>
            </a:fld>
            <a:endParaRPr lang="es-EC"/>
          </a:p>
        </p:txBody>
      </p:sp>
    </p:spTree>
    <p:extLst>
      <p:ext uri="{BB962C8B-B14F-4D97-AF65-F5344CB8AC3E}">
        <p14:creationId xmlns:p14="http://schemas.microsoft.com/office/powerpoint/2010/main" val="35043153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C" dirty="0"/>
          </a:p>
        </p:txBody>
      </p:sp>
      <p:sp>
        <p:nvSpPr>
          <p:cNvPr id="4" name="3 Marcador de número de diapositiva"/>
          <p:cNvSpPr>
            <a:spLocks noGrp="1"/>
          </p:cNvSpPr>
          <p:nvPr>
            <p:ph type="sldNum" sz="quarter" idx="10"/>
          </p:nvPr>
        </p:nvSpPr>
        <p:spPr/>
        <p:txBody>
          <a:bodyPr/>
          <a:lstStyle/>
          <a:p>
            <a:fld id="{26D11294-27F3-475C-A545-E1E9D39AEF9F}" type="slidenum">
              <a:rPr lang="es-EC" smtClean="0"/>
              <a:t>5</a:t>
            </a:fld>
            <a:endParaRPr lang="es-EC"/>
          </a:p>
        </p:txBody>
      </p:sp>
    </p:spTree>
    <p:extLst>
      <p:ext uri="{BB962C8B-B14F-4D97-AF65-F5344CB8AC3E}">
        <p14:creationId xmlns:p14="http://schemas.microsoft.com/office/powerpoint/2010/main" val="35951331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C" dirty="0"/>
          </a:p>
        </p:txBody>
      </p:sp>
      <p:sp>
        <p:nvSpPr>
          <p:cNvPr id="4" name="3 Marcador de número de diapositiva"/>
          <p:cNvSpPr>
            <a:spLocks noGrp="1"/>
          </p:cNvSpPr>
          <p:nvPr>
            <p:ph type="sldNum" sz="quarter" idx="10"/>
          </p:nvPr>
        </p:nvSpPr>
        <p:spPr/>
        <p:txBody>
          <a:bodyPr/>
          <a:lstStyle/>
          <a:p>
            <a:fld id="{26D11294-27F3-475C-A545-E1E9D39AEF9F}" type="slidenum">
              <a:rPr lang="es-EC" smtClean="0"/>
              <a:t>9</a:t>
            </a:fld>
            <a:endParaRPr lang="es-EC"/>
          </a:p>
        </p:txBody>
      </p:sp>
    </p:spTree>
    <p:extLst>
      <p:ext uri="{BB962C8B-B14F-4D97-AF65-F5344CB8AC3E}">
        <p14:creationId xmlns:p14="http://schemas.microsoft.com/office/powerpoint/2010/main" val="91245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C" dirty="0"/>
          </a:p>
        </p:txBody>
      </p:sp>
      <p:sp>
        <p:nvSpPr>
          <p:cNvPr id="4" name="3 Marcador de número de diapositiva"/>
          <p:cNvSpPr>
            <a:spLocks noGrp="1"/>
          </p:cNvSpPr>
          <p:nvPr>
            <p:ph type="sldNum" sz="quarter" idx="10"/>
          </p:nvPr>
        </p:nvSpPr>
        <p:spPr/>
        <p:txBody>
          <a:bodyPr/>
          <a:lstStyle/>
          <a:p>
            <a:fld id="{26D11294-27F3-475C-A545-E1E9D39AEF9F}" type="slidenum">
              <a:rPr lang="es-EC" smtClean="0"/>
              <a:t>10</a:t>
            </a:fld>
            <a:endParaRPr lang="es-EC"/>
          </a:p>
        </p:txBody>
      </p:sp>
    </p:spTree>
    <p:extLst>
      <p:ext uri="{BB962C8B-B14F-4D97-AF65-F5344CB8AC3E}">
        <p14:creationId xmlns:p14="http://schemas.microsoft.com/office/powerpoint/2010/main" val="4544778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C" dirty="0"/>
          </a:p>
        </p:txBody>
      </p:sp>
      <p:sp>
        <p:nvSpPr>
          <p:cNvPr id="4" name="3 Marcador de número de diapositiva"/>
          <p:cNvSpPr>
            <a:spLocks noGrp="1"/>
          </p:cNvSpPr>
          <p:nvPr>
            <p:ph type="sldNum" sz="quarter" idx="10"/>
          </p:nvPr>
        </p:nvSpPr>
        <p:spPr/>
        <p:txBody>
          <a:bodyPr/>
          <a:lstStyle/>
          <a:p>
            <a:fld id="{26D11294-27F3-475C-A545-E1E9D39AEF9F}" type="slidenum">
              <a:rPr lang="es-EC" smtClean="0"/>
              <a:t>11</a:t>
            </a:fld>
            <a:endParaRPr lang="es-EC"/>
          </a:p>
        </p:txBody>
      </p:sp>
    </p:spTree>
    <p:extLst>
      <p:ext uri="{BB962C8B-B14F-4D97-AF65-F5344CB8AC3E}">
        <p14:creationId xmlns:p14="http://schemas.microsoft.com/office/powerpoint/2010/main" val="27207040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C" dirty="0"/>
          </a:p>
        </p:txBody>
      </p:sp>
      <p:sp>
        <p:nvSpPr>
          <p:cNvPr id="4" name="3 Marcador de número de diapositiva"/>
          <p:cNvSpPr>
            <a:spLocks noGrp="1"/>
          </p:cNvSpPr>
          <p:nvPr>
            <p:ph type="sldNum" sz="quarter" idx="10"/>
          </p:nvPr>
        </p:nvSpPr>
        <p:spPr/>
        <p:txBody>
          <a:bodyPr/>
          <a:lstStyle/>
          <a:p>
            <a:fld id="{26D11294-27F3-475C-A545-E1E9D39AEF9F}" type="slidenum">
              <a:rPr lang="es-EC" smtClean="0"/>
              <a:t>14</a:t>
            </a:fld>
            <a:endParaRPr lang="es-EC"/>
          </a:p>
        </p:txBody>
      </p:sp>
    </p:spTree>
    <p:extLst>
      <p:ext uri="{BB962C8B-B14F-4D97-AF65-F5344CB8AC3E}">
        <p14:creationId xmlns:p14="http://schemas.microsoft.com/office/powerpoint/2010/main" val="28383833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C" dirty="0"/>
          </a:p>
        </p:txBody>
      </p:sp>
      <p:sp>
        <p:nvSpPr>
          <p:cNvPr id="4" name="3 Marcador de número de diapositiva"/>
          <p:cNvSpPr>
            <a:spLocks noGrp="1"/>
          </p:cNvSpPr>
          <p:nvPr>
            <p:ph type="sldNum" sz="quarter" idx="10"/>
          </p:nvPr>
        </p:nvSpPr>
        <p:spPr/>
        <p:txBody>
          <a:bodyPr/>
          <a:lstStyle/>
          <a:p>
            <a:fld id="{26D11294-27F3-475C-A545-E1E9D39AEF9F}" type="slidenum">
              <a:rPr lang="es-EC" smtClean="0"/>
              <a:t>16</a:t>
            </a:fld>
            <a:endParaRPr lang="es-EC"/>
          </a:p>
        </p:txBody>
      </p:sp>
    </p:spTree>
    <p:extLst>
      <p:ext uri="{BB962C8B-B14F-4D97-AF65-F5344CB8AC3E}">
        <p14:creationId xmlns:p14="http://schemas.microsoft.com/office/powerpoint/2010/main" val="9392621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C" dirty="0"/>
          </a:p>
        </p:txBody>
      </p:sp>
      <p:sp>
        <p:nvSpPr>
          <p:cNvPr id="4" name="3 Marcador de número de diapositiva"/>
          <p:cNvSpPr>
            <a:spLocks noGrp="1"/>
          </p:cNvSpPr>
          <p:nvPr>
            <p:ph type="sldNum" sz="quarter" idx="10"/>
          </p:nvPr>
        </p:nvSpPr>
        <p:spPr/>
        <p:txBody>
          <a:bodyPr/>
          <a:lstStyle/>
          <a:p>
            <a:fld id="{26D11294-27F3-475C-A545-E1E9D39AEF9F}" type="slidenum">
              <a:rPr lang="es-EC" smtClean="0"/>
              <a:t>35</a:t>
            </a:fld>
            <a:endParaRPr lang="es-EC"/>
          </a:p>
        </p:txBody>
      </p:sp>
    </p:spTree>
    <p:extLst>
      <p:ext uri="{BB962C8B-B14F-4D97-AF65-F5344CB8AC3E}">
        <p14:creationId xmlns:p14="http://schemas.microsoft.com/office/powerpoint/2010/main" val="17205762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1">
        <a:schemeClr val="bg2"/>
      </p:bgRef>
    </p:bg>
    <p:spTree>
      <p:nvGrpSpPr>
        <p:cNvPr id="1" name=""/>
        <p:cNvGrpSpPr/>
        <p:nvPr/>
      </p:nvGrpSpPr>
      <p:grpSpPr>
        <a:xfrm>
          <a:off x="0" y="0"/>
          <a:ext cx="0" cy="0"/>
          <a:chOff x="0" y="0"/>
          <a:chExt cx="0" cy="0"/>
        </a:xfrm>
      </p:grpSpPr>
      <p:sp>
        <p:nvSpPr>
          <p:cNvPr id="15" name="14 Rectángulo"/>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18 Rectángulo"/>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17 Rectángulo"/>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15 Rectángulo"/>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11 Rectángulo"/>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8 Subtítulo"/>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p:txBody>
          <a:bodyPr/>
          <a:lstStyle/>
          <a:p>
            <a:fld id="{60218E14-F593-4E54-AEEB-27A2747ABD5F}" type="datetimeFigureOut">
              <a:rPr lang="es-EC" smtClean="0"/>
              <a:t>23/7/2018</a:t>
            </a:fld>
            <a:endParaRPr lang="es-EC"/>
          </a:p>
        </p:txBody>
      </p:sp>
      <p:sp>
        <p:nvSpPr>
          <p:cNvPr id="17" name="16 Marcador de pie de página"/>
          <p:cNvSpPr>
            <a:spLocks noGrp="1"/>
          </p:cNvSpPr>
          <p:nvPr>
            <p:ph type="ftr" sz="quarter" idx="11"/>
          </p:nvPr>
        </p:nvSpPr>
        <p:spPr/>
        <p:txBody>
          <a:bodyPr/>
          <a:lstStyle/>
          <a:p>
            <a:endParaRPr lang="es-EC"/>
          </a:p>
        </p:txBody>
      </p:sp>
      <p:sp>
        <p:nvSpPr>
          <p:cNvPr id="7" name="6 Conector recto"/>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9 Rectángulo"/>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12 Elipse"/>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13 Elipse"/>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28 Marcador de número de diapositiva"/>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586E12B5-68DA-42AA-A29A-E7CB082768D5}" type="slidenum">
              <a:rPr lang="es-EC" smtClean="0"/>
              <a:t>‹Nº›</a:t>
            </a:fld>
            <a:endParaRPr lang="es-EC"/>
          </a:p>
        </p:txBody>
      </p:sp>
      <p:sp>
        <p:nvSpPr>
          <p:cNvPr id="8" name="7 Título"/>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s-ES"/>
              <a:t>Haga clic para modificar el estilo de título del patrón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bg>
      <p:bgRef idx="1001">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solidFill>
                  <a:schemeClr val="accent3">
                    <a:shade val="75000"/>
                  </a:schemeClr>
                </a:solidFill>
              </a:defRPr>
            </a:lvl1pPr>
          </a:lstStyle>
          <a:p>
            <a:r>
              <a:rPr kumimoji="0" lang="es-ES"/>
              <a:t>Haga clic para modificar el estilo de título del patrón</a:t>
            </a:r>
            <a:endParaRPr kumimoji="0" lang="en-US"/>
          </a:p>
        </p:txBody>
      </p:sp>
      <p:sp>
        <p:nvSpPr>
          <p:cNvPr id="4" name="3 Marcador de fecha"/>
          <p:cNvSpPr>
            <a:spLocks noGrp="1"/>
          </p:cNvSpPr>
          <p:nvPr>
            <p:ph type="dt" sz="half" idx="10"/>
          </p:nvPr>
        </p:nvSpPr>
        <p:spPr/>
        <p:txBody>
          <a:bodyPr/>
          <a:lstStyle/>
          <a:p>
            <a:fld id="{60218E14-F593-4E54-AEEB-27A2747ABD5F}" type="datetimeFigureOut">
              <a:rPr lang="es-EC" smtClean="0"/>
              <a:t>23/7/2018</a:t>
            </a:fld>
            <a:endParaRPr lang="es-EC"/>
          </a:p>
        </p:txBody>
      </p:sp>
      <p:sp>
        <p:nvSpPr>
          <p:cNvPr id="5" name="4 Marcador de pie de página"/>
          <p:cNvSpPr>
            <a:spLocks noGrp="1"/>
          </p:cNvSpPr>
          <p:nvPr>
            <p:ph type="ftr" sz="quarter" idx="11"/>
          </p:nvPr>
        </p:nvSpPr>
        <p:spPr/>
        <p:txBody>
          <a:bodyPr/>
          <a:lstStyle/>
          <a:p>
            <a:endParaRPr lang="es-EC"/>
          </a:p>
        </p:txBody>
      </p:sp>
      <p:sp>
        <p:nvSpPr>
          <p:cNvPr id="6" name="5 Marcador de número de diapositiva"/>
          <p:cNvSpPr>
            <a:spLocks noGrp="1"/>
          </p:cNvSpPr>
          <p:nvPr>
            <p:ph type="sldNum" sz="quarter" idx="12"/>
          </p:nvPr>
        </p:nvSpPr>
        <p:spPr>
          <a:xfrm>
            <a:off x="4361688" y="1026372"/>
            <a:ext cx="457200" cy="441325"/>
          </a:xfrm>
        </p:spPr>
        <p:txBody>
          <a:bodyPr/>
          <a:lstStyle/>
          <a:p>
            <a:fld id="{586E12B5-68DA-42AA-A29A-E7CB082768D5}" type="slidenum">
              <a:rPr lang="es-EC" smtClean="0"/>
              <a:t>‹Nº›</a:t>
            </a:fld>
            <a:endParaRPr lang="es-EC"/>
          </a:p>
        </p:txBody>
      </p:sp>
      <p:sp>
        <p:nvSpPr>
          <p:cNvPr id="8" name="7 Marcador de contenido"/>
          <p:cNvSpPr>
            <a:spLocks noGrp="1"/>
          </p:cNvSpPr>
          <p:nvPr>
            <p:ph sz="quarter" idx="1"/>
          </p:nvPr>
        </p:nvSpPr>
        <p:spPr>
          <a:xfrm>
            <a:off x="301752" y="1527048"/>
            <a:ext cx="8503920" cy="4572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1">
        <a:schemeClr val="bg1"/>
      </p:bgRef>
    </p:bg>
    <p:spTree>
      <p:nvGrpSpPr>
        <p:cNvPr id="1" name=""/>
        <p:cNvGrpSpPr/>
        <p:nvPr/>
      </p:nvGrpSpPr>
      <p:grpSpPr>
        <a:xfrm>
          <a:off x="0" y="0"/>
          <a:ext cx="0" cy="0"/>
          <a:chOff x="0" y="0"/>
          <a:chExt cx="0" cy="0"/>
        </a:xfrm>
      </p:grpSpPr>
      <p:sp>
        <p:nvSpPr>
          <p:cNvPr id="17" name="16 Rectángulo"/>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14 Rectángulo"/>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15 Rectángulo"/>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17 Rectángulo"/>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18 Rectángulo"/>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11 Rectángulo"/>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2 Marcador de texto"/>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13" name="12 Rectángulo"/>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13 Rectángulo"/>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4 Marcador de pie de página"/>
          <p:cNvSpPr>
            <a:spLocks noGrp="1"/>
          </p:cNvSpPr>
          <p:nvPr>
            <p:ph type="ftr" sz="quarter" idx="11"/>
          </p:nvPr>
        </p:nvSpPr>
        <p:spPr/>
        <p:txBody>
          <a:bodyPr/>
          <a:lstStyle/>
          <a:p>
            <a:endParaRPr lang="es-EC"/>
          </a:p>
        </p:txBody>
      </p:sp>
      <p:sp>
        <p:nvSpPr>
          <p:cNvPr id="4" name="3 Marcador de fecha"/>
          <p:cNvSpPr>
            <a:spLocks noGrp="1"/>
          </p:cNvSpPr>
          <p:nvPr>
            <p:ph type="dt" sz="half" idx="10"/>
          </p:nvPr>
        </p:nvSpPr>
        <p:spPr/>
        <p:txBody>
          <a:bodyPr/>
          <a:lstStyle/>
          <a:p>
            <a:fld id="{60218E14-F593-4E54-AEEB-27A2747ABD5F}" type="datetimeFigureOut">
              <a:rPr lang="es-EC" smtClean="0"/>
              <a:t>23/7/2018</a:t>
            </a:fld>
            <a:endParaRPr lang="es-EC"/>
          </a:p>
        </p:txBody>
      </p:sp>
      <p:sp>
        <p:nvSpPr>
          <p:cNvPr id="8" name="7 Conector recto"/>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9 Elipse"/>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Elipse"/>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5 Marcador de número de diapositiva"/>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586E12B5-68DA-42AA-A29A-E7CB082768D5}" type="slidenum">
              <a:rPr lang="es-EC" smtClean="0"/>
              <a:t>‹Nº›</a:t>
            </a:fld>
            <a:endParaRPr lang="es-EC"/>
          </a:p>
        </p:txBody>
      </p:sp>
      <p:sp>
        <p:nvSpPr>
          <p:cNvPr id="2" name="1 Título"/>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s-ES"/>
              <a:t>Haga clic para modificar el estilo de título del patrón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bg>
      <p:bgRef idx="1001">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301752" y="228600"/>
            <a:ext cx="8534400" cy="758952"/>
          </a:xfrm>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a:xfrm>
            <a:off x="5791200" y="6409944"/>
            <a:ext cx="3044952" cy="365760"/>
          </a:xfrm>
        </p:spPr>
        <p:txBody>
          <a:bodyPr/>
          <a:lstStyle/>
          <a:p>
            <a:fld id="{60218E14-F593-4E54-AEEB-27A2747ABD5F}" type="datetimeFigureOut">
              <a:rPr lang="es-EC" smtClean="0"/>
              <a:t>23/7/2018</a:t>
            </a:fld>
            <a:endParaRPr lang="es-EC"/>
          </a:p>
        </p:txBody>
      </p:sp>
      <p:sp>
        <p:nvSpPr>
          <p:cNvPr id="6" name="5 Marcador de pie de página"/>
          <p:cNvSpPr>
            <a:spLocks noGrp="1"/>
          </p:cNvSpPr>
          <p:nvPr>
            <p:ph type="ftr" sz="quarter" idx="11"/>
          </p:nvPr>
        </p:nvSpPr>
        <p:spPr/>
        <p:txBody>
          <a:bodyPr/>
          <a:lstStyle/>
          <a:p>
            <a:endParaRPr lang="es-EC"/>
          </a:p>
        </p:txBody>
      </p:sp>
      <p:sp>
        <p:nvSpPr>
          <p:cNvPr id="7" name="6 Marcador de número de diapositiva"/>
          <p:cNvSpPr>
            <a:spLocks noGrp="1"/>
          </p:cNvSpPr>
          <p:nvPr>
            <p:ph type="sldNum" sz="quarter" idx="12"/>
          </p:nvPr>
        </p:nvSpPr>
        <p:spPr/>
        <p:txBody>
          <a:bodyPr/>
          <a:lstStyle/>
          <a:p>
            <a:fld id="{586E12B5-68DA-42AA-A29A-E7CB082768D5}" type="slidenum">
              <a:rPr lang="es-EC" smtClean="0"/>
              <a:t>‹Nº›</a:t>
            </a:fld>
            <a:endParaRPr lang="es-EC"/>
          </a:p>
        </p:txBody>
      </p:sp>
      <p:sp>
        <p:nvSpPr>
          <p:cNvPr id="8" name="7 Conector recto"/>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9 Marcador de contenido"/>
          <p:cNvSpPr>
            <a:spLocks noGrp="1"/>
          </p:cNvSpPr>
          <p:nvPr>
            <p:ph sz="half" idx="1"/>
          </p:nvPr>
        </p:nvSpPr>
        <p:spPr>
          <a:xfrm>
            <a:off x="301752" y="1371600"/>
            <a:ext cx="4038600" cy="4681728"/>
          </a:xfrm>
        </p:spPr>
        <p:txBody>
          <a:bodyPr/>
          <a:lstStyle>
            <a:lvl1pPr>
              <a:defRPr sz="2500"/>
            </a:lvl1p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2" name="11 Marcador de contenido"/>
          <p:cNvSpPr>
            <a:spLocks noGrp="1"/>
          </p:cNvSpPr>
          <p:nvPr>
            <p:ph sz="half" idx="2"/>
          </p:nvPr>
        </p:nvSpPr>
        <p:spPr>
          <a:xfrm>
            <a:off x="4800600" y="1371600"/>
            <a:ext cx="4038600" cy="4681728"/>
          </a:xfrm>
        </p:spPr>
        <p:txBody>
          <a:bodyPr/>
          <a:lstStyle>
            <a:lvl1pPr>
              <a:defRPr sz="2500"/>
            </a:lvl1p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bg>
      <p:bgRef idx="1001">
        <a:schemeClr val="bg2"/>
      </p:bgRef>
    </p:bg>
    <p:spTree>
      <p:nvGrpSpPr>
        <p:cNvPr id="1" name=""/>
        <p:cNvGrpSpPr/>
        <p:nvPr/>
      </p:nvGrpSpPr>
      <p:grpSpPr>
        <a:xfrm>
          <a:off x="0" y="0"/>
          <a:ext cx="0" cy="0"/>
          <a:chOff x="0" y="0"/>
          <a:chExt cx="0" cy="0"/>
        </a:xfrm>
      </p:grpSpPr>
      <p:sp>
        <p:nvSpPr>
          <p:cNvPr id="10" name="9 Conector recto"/>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19 Rectángulo"/>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18 Rectángulo"/>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20 Rectángulo"/>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21 Rectángulo"/>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10 Rectángulo"/>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Rectángulo"/>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2 Marcador de texto"/>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a:t>Haga clic para modificar el estilo de texto del patrón</a:t>
            </a:r>
          </a:p>
        </p:txBody>
      </p:sp>
      <p:sp>
        <p:nvSpPr>
          <p:cNvPr id="4" name="3 Marcador de texto"/>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s-ES"/>
              <a:t>Haga clic para modificar el estilo de texto del patrón</a:t>
            </a:r>
          </a:p>
        </p:txBody>
      </p:sp>
      <p:sp>
        <p:nvSpPr>
          <p:cNvPr id="7" name="6 Marcador de fecha"/>
          <p:cNvSpPr>
            <a:spLocks noGrp="1"/>
          </p:cNvSpPr>
          <p:nvPr>
            <p:ph type="dt" sz="half" idx="10"/>
          </p:nvPr>
        </p:nvSpPr>
        <p:spPr/>
        <p:txBody>
          <a:bodyPr/>
          <a:lstStyle/>
          <a:p>
            <a:fld id="{60218E14-F593-4E54-AEEB-27A2747ABD5F}" type="datetimeFigureOut">
              <a:rPr lang="es-EC" smtClean="0"/>
              <a:t>23/7/2018</a:t>
            </a:fld>
            <a:endParaRPr lang="es-EC"/>
          </a:p>
        </p:txBody>
      </p:sp>
      <p:sp>
        <p:nvSpPr>
          <p:cNvPr id="8" name="7 Marcador de pie de página"/>
          <p:cNvSpPr>
            <a:spLocks noGrp="1"/>
          </p:cNvSpPr>
          <p:nvPr>
            <p:ph type="ftr" sz="quarter" idx="11"/>
          </p:nvPr>
        </p:nvSpPr>
        <p:spPr>
          <a:xfrm>
            <a:off x="304800" y="6409944"/>
            <a:ext cx="3581400" cy="365760"/>
          </a:xfrm>
        </p:spPr>
        <p:txBody>
          <a:bodyPr/>
          <a:lstStyle/>
          <a:p>
            <a:endParaRPr lang="es-EC"/>
          </a:p>
        </p:txBody>
      </p:sp>
      <p:sp>
        <p:nvSpPr>
          <p:cNvPr id="15" name="14 Conector recto"/>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17 Rectángulo"/>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23 Marcador de contenido"/>
          <p:cNvSpPr>
            <a:spLocks noGrp="1"/>
          </p:cNvSpPr>
          <p:nvPr>
            <p:ph sz="quarter" idx="2"/>
          </p:nvPr>
        </p:nvSpPr>
        <p:spPr>
          <a:xfrm>
            <a:off x="301752" y="2471383"/>
            <a:ext cx="4041648" cy="3818404"/>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6" name="25 Marcador de contenido"/>
          <p:cNvSpPr>
            <a:spLocks noGrp="1"/>
          </p:cNvSpPr>
          <p:nvPr>
            <p:ph sz="quarter" idx="4"/>
          </p:nvPr>
        </p:nvSpPr>
        <p:spPr>
          <a:xfrm>
            <a:off x="4800600" y="2471383"/>
            <a:ext cx="4038600" cy="3822192"/>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25" name="24 Elipse"/>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26 Elipse"/>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Marcador de número de diapositiva"/>
          <p:cNvSpPr>
            <a:spLocks noGrp="1"/>
          </p:cNvSpPr>
          <p:nvPr>
            <p:ph type="sldNum" sz="quarter" idx="12"/>
          </p:nvPr>
        </p:nvSpPr>
        <p:spPr>
          <a:xfrm>
            <a:off x="4343400" y="1042416"/>
            <a:ext cx="457200" cy="441325"/>
          </a:xfrm>
        </p:spPr>
        <p:txBody>
          <a:bodyPr/>
          <a:lstStyle>
            <a:lvl1pPr algn="ctr">
              <a:defRPr/>
            </a:lvl1pPr>
          </a:lstStyle>
          <a:p>
            <a:fld id="{586E12B5-68DA-42AA-A29A-E7CB082768D5}" type="slidenum">
              <a:rPr lang="es-EC" smtClean="0"/>
              <a:t>‹Nº›</a:t>
            </a:fld>
            <a:endParaRPr lang="es-EC"/>
          </a:p>
        </p:txBody>
      </p:sp>
      <p:sp>
        <p:nvSpPr>
          <p:cNvPr id="23" name="22 Título"/>
          <p:cNvSpPr>
            <a:spLocks noGrp="1"/>
          </p:cNvSpPr>
          <p:nvPr>
            <p:ph type="title"/>
          </p:nvPr>
        </p:nvSpPr>
        <p:spPr/>
        <p:txBody>
          <a:bodyPr rtlCol="0" anchor="b" anchorCtr="0"/>
          <a:lstStyle/>
          <a:p>
            <a:r>
              <a:rPr kumimoji="0" lang="es-ES"/>
              <a:t>Haga clic para modificar el estilo de título del patrón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fecha"/>
          <p:cNvSpPr>
            <a:spLocks noGrp="1"/>
          </p:cNvSpPr>
          <p:nvPr>
            <p:ph type="dt" sz="half" idx="10"/>
          </p:nvPr>
        </p:nvSpPr>
        <p:spPr/>
        <p:txBody>
          <a:bodyPr/>
          <a:lstStyle/>
          <a:p>
            <a:fld id="{60218E14-F593-4E54-AEEB-27A2747ABD5F}" type="datetimeFigureOut">
              <a:rPr lang="es-EC" smtClean="0"/>
              <a:t>23/7/2018</a:t>
            </a:fld>
            <a:endParaRPr lang="es-EC"/>
          </a:p>
        </p:txBody>
      </p:sp>
      <p:sp>
        <p:nvSpPr>
          <p:cNvPr id="4" name="3 Marcador de pie de página"/>
          <p:cNvSpPr>
            <a:spLocks noGrp="1"/>
          </p:cNvSpPr>
          <p:nvPr>
            <p:ph type="ftr" sz="quarter" idx="11"/>
          </p:nvPr>
        </p:nvSpPr>
        <p:spPr/>
        <p:txBody>
          <a:bodyPr/>
          <a:lstStyle/>
          <a:p>
            <a:endParaRPr lang="es-EC"/>
          </a:p>
        </p:txBody>
      </p:sp>
      <p:sp>
        <p:nvSpPr>
          <p:cNvPr id="5" name="4 Marcador de número de diapositiva"/>
          <p:cNvSpPr>
            <a:spLocks noGrp="1"/>
          </p:cNvSpPr>
          <p:nvPr>
            <p:ph type="sldNum" sz="quarter" idx="12"/>
          </p:nvPr>
        </p:nvSpPr>
        <p:spPr>
          <a:xfrm>
            <a:off x="4343400" y="1036020"/>
            <a:ext cx="457200" cy="441325"/>
          </a:xfrm>
        </p:spPr>
        <p:txBody>
          <a:bodyPr/>
          <a:lstStyle/>
          <a:p>
            <a:fld id="{586E12B5-68DA-42AA-A29A-E7CB082768D5}" type="slidenum">
              <a:rPr lang="es-EC" smtClean="0"/>
              <a:t>‹Nº›</a:t>
            </a:fld>
            <a:endParaRPr lang="es-EC"/>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7" name="6 Rectángulo"/>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7 Rectángulo"/>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9 Rectángulo"/>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8 Rectángulo"/>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4 Rectángulo"/>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5 Rectángulo"/>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1 Marcador de fecha"/>
          <p:cNvSpPr>
            <a:spLocks noGrp="1"/>
          </p:cNvSpPr>
          <p:nvPr>
            <p:ph type="dt" sz="half" idx="10"/>
          </p:nvPr>
        </p:nvSpPr>
        <p:spPr/>
        <p:txBody>
          <a:bodyPr/>
          <a:lstStyle/>
          <a:p>
            <a:fld id="{60218E14-F593-4E54-AEEB-27A2747ABD5F}" type="datetimeFigureOut">
              <a:rPr lang="es-EC" smtClean="0"/>
              <a:t>23/7/2018</a:t>
            </a:fld>
            <a:endParaRPr lang="es-EC"/>
          </a:p>
        </p:txBody>
      </p:sp>
      <p:sp>
        <p:nvSpPr>
          <p:cNvPr id="3" name="2 Marcador de pie de página"/>
          <p:cNvSpPr>
            <a:spLocks noGrp="1"/>
          </p:cNvSpPr>
          <p:nvPr>
            <p:ph type="ftr" sz="quarter" idx="11"/>
          </p:nvPr>
        </p:nvSpPr>
        <p:spPr/>
        <p:txBody>
          <a:bodyPr/>
          <a:lstStyle/>
          <a:p>
            <a:endParaRPr lang="es-EC"/>
          </a:p>
        </p:txBody>
      </p:sp>
      <p:sp>
        <p:nvSpPr>
          <p:cNvPr id="4" name="3 Marcador de número de diapositiva"/>
          <p:cNvSpPr>
            <a:spLocks noGrp="1"/>
          </p:cNvSpPr>
          <p:nvPr>
            <p:ph type="sldNum" sz="quarter" idx="12"/>
          </p:nvPr>
        </p:nvSpPr>
        <p:spPr>
          <a:xfrm>
            <a:off x="4267200" y="6324600"/>
            <a:ext cx="609600" cy="441324"/>
          </a:xfrm>
        </p:spPr>
        <p:txBody>
          <a:bodyPr/>
          <a:lstStyle>
            <a:lvl1pPr>
              <a:defRPr>
                <a:solidFill>
                  <a:srgbClr val="FFFFFF"/>
                </a:solidFill>
              </a:defRPr>
            </a:lvl1pPr>
          </a:lstStyle>
          <a:p>
            <a:fld id="{586E12B5-68DA-42AA-A29A-E7CB082768D5}" type="slidenum">
              <a:rPr lang="es-EC" smtClean="0"/>
              <a:t>‹Nº›</a:t>
            </a:fld>
            <a:endParaRPr lang="es-EC"/>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bg>
      <p:bgRef idx="1001">
        <a:schemeClr val="bg1"/>
      </p:bgRef>
    </p:bg>
    <p:spTree>
      <p:nvGrpSpPr>
        <p:cNvPr id="1" name=""/>
        <p:cNvGrpSpPr/>
        <p:nvPr/>
      </p:nvGrpSpPr>
      <p:grpSpPr>
        <a:xfrm>
          <a:off x="0" y="0"/>
          <a:ext cx="0" cy="0"/>
          <a:chOff x="0" y="0"/>
          <a:chExt cx="0" cy="0"/>
        </a:xfrm>
      </p:grpSpPr>
      <p:sp>
        <p:nvSpPr>
          <p:cNvPr id="19" name="18 Rectángulo"/>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14 Rectángulo"/>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17 Rectángulo"/>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15 Rectángulo"/>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16 Rectángulo"/>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12 Rectángulo"/>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1 Título"/>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8" name="7 Rectángulo"/>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8 Conector recto"/>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19 Marcador de contenido"/>
          <p:cNvSpPr>
            <a:spLocks noGrp="1"/>
          </p:cNvSpPr>
          <p:nvPr>
            <p:ph sz="quarter" idx="1"/>
          </p:nvPr>
        </p:nvSpPr>
        <p:spPr>
          <a:xfrm>
            <a:off x="3124200" y="685800"/>
            <a:ext cx="5638800" cy="54102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0" name="9 Elipse"/>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Elipse"/>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6 Marcador de número de diapositiva"/>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586E12B5-68DA-42AA-A29A-E7CB082768D5}" type="slidenum">
              <a:rPr lang="es-EC" smtClean="0"/>
              <a:t>‹Nº›</a:t>
            </a:fld>
            <a:endParaRPr lang="es-EC"/>
          </a:p>
        </p:txBody>
      </p:sp>
      <p:sp>
        <p:nvSpPr>
          <p:cNvPr id="21" name="20 Rectángulo"/>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4 Marcador de fecha"/>
          <p:cNvSpPr>
            <a:spLocks noGrp="1"/>
          </p:cNvSpPr>
          <p:nvPr>
            <p:ph type="dt" sz="half" idx="10"/>
          </p:nvPr>
        </p:nvSpPr>
        <p:spPr/>
        <p:txBody>
          <a:bodyPr/>
          <a:lstStyle/>
          <a:p>
            <a:fld id="{60218E14-F593-4E54-AEEB-27A2747ABD5F}" type="datetimeFigureOut">
              <a:rPr lang="es-EC" smtClean="0"/>
              <a:t>23/7/2018</a:t>
            </a:fld>
            <a:endParaRPr lang="es-EC"/>
          </a:p>
        </p:txBody>
      </p:sp>
      <p:sp>
        <p:nvSpPr>
          <p:cNvPr id="6" name="5 Marcador de pie de página"/>
          <p:cNvSpPr>
            <a:spLocks noGrp="1"/>
          </p:cNvSpPr>
          <p:nvPr>
            <p:ph type="ftr" sz="quarter" idx="11"/>
          </p:nvPr>
        </p:nvSpPr>
        <p:spPr>
          <a:xfrm>
            <a:off x="301752" y="6410848"/>
            <a:ext cx="3383280" cy="365760"/>
          </a:xfrm>
        </p:spPr>
        <p:txBody>
          <a:bodyPr/>
          <a:lstStyle/>
          <a:p>
            <a:endParaRPr lang="es-EC"/>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1" name="20 Conector recto"/>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18 Rectángulo"/>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15 Rectángulo"/>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16 Rectángulo"/>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17 Rectángulo"/>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19 Rectángulo"/>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7 Rectángulo"/>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14 Rectángulo"/>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11 Elipse"/>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Elipse"/>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6 Marcador de número de diapositiva"/>
          <p:cNvSpPr>
            <a:spLocks noGrp="1"/>
          </p:cNvSpPr>
          <p:nvPr>
            <p:ph type="sldNum" sz="quarter" idx="12"/>
          </p:nvPr>
        </p:nvSpPr>
        <p:spPr>
          <a:xfrm>
            <a:off x="1371600" y="312738"/>
            <a:ext cx="457200" cy="441325"/>
          </a:xfrm>
        </p:spPr>
        <p:txBody>
          <a:bodyPr/>
          <a:lstStyle/>
          <a:p>
            <a:fld id="{586E12B5-68DA-42AA-A29A-E7CB082768D5}" type="slidenum">
              <a:rPr lang="es-EC" smtClean="0"/>
              <a:t>‹Nº›</a:t>
            </a:fld>
            <a:endParaRPr lang="es-EC"/>
          </a:p>
        </p:txBody>
      </p:sp>
      <p:sp>
        <p:nvSpPr>
          <p:cNvPr id="2" name="1 Título"/>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3000375" y="609600"/>
            <a:ext cx="5867400" cy="4267200"/>
          </a:xfrm>
        </p:spPr>
        <p:txBody>
          <a:bodyPr/>
          <a:lstStyle>
            <a:lvl1pPr marL="0" indent="0">
              <a:buNone/>
              <a:defRPr sz="3200"/>
            </a:lvl1pPr>
          </a:lstStyle>
          <a:p>
            <a:r>
              <a:rPr kumimoji="0" lang="es-ES"/>
              <a:t>Haga clic en el icono para agregar una imagen</a:t>
            </a:r>
            <a:endParaRPr kumimoji="0" lang="en-US" dirty="0"/>
          </a:p>
        </p:txBody>
      </p:sp>
      <p:sp>
        <p:nvSpPr>
          <p:cNvPr id="4" name="3 Marcador de texto"/>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22" name="21 Rectángulo"/>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4 Marcador de fecha"/>
          <p:cNvSpPr>
            <a:spLocks noGrp="1"/>
          </p:cNvSpPr>
          <p:nvPr>
            <p:ph type="dt" sz="half" idx="10"/>
          </p:nvPr>
        </p:nvSpPr>
        <p:spPr>
          <a:xfrm>
            <a:off x="5788152" y="6404984"/>
            <a:ext cx="3044952" cy="365760"/>
          </a:xfrm>
        </p:spPr>
        <p:txBody>
          <a:bodyPr/>
          <a:lstStyle/>
          <a:p>
            <a:fld id="{60218E14-F593-4E54-AEEB-27A2747ABD5F}" type="datetimeFigureOut">
              <a:rPr lang="es-EC" smtClean="0"/>
              <a:t>23/7/2018</a:t>
            </a:fld>
            <a:endParaRPr lang="es-EC"/>
          </a:p>
        </p:txBody>
      </p:sp>
      <p:sp>
        <p:nvSpPr>
          <p:cNvPr id="6" name="5 Marcador de pie de página"/>
          <p:cNvSpPr>
            <a:spLocks noGrp="1"/>
          </p:cNvSpPr>
          <p:nvPr>
            <p:ph type="ftr" sz="quarter" idx="11"/>
          </p:nvPr>
        </p:nvSpPr>
        <p:spPr>
          <a:xfrm>
            <a:off x="301752" y="6410848"/>
            <a:ext cx="3584448" cy="365760"/>
          </a:xfrm>
        </p:spPr>
        <p:txBody>
          <a:bodyPr/>
          <a:lstStyle/>
          <a:p>
            <a:endParaRPr lang="es-EC"/>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bg>
      <p:bgRef idx="1001">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60218E14-F593-4E54-AEEB-27A2747ABD5F}" type="datetimeFigureOut">
              <a:rPr lang="es-EC" smtClean="0"/>
              <a:t>23/7/2018</a:t>
            </a:fld>
            <a:endParaRPr lang="es-EC"/>
          </a:p>
        </p:txBody>
      </p:sp>
      <p:sp>
        <p:nvSpPr>
          <p:cNvPr id="5" name="4 Marcador de pie de página"/>
          <p:cNvSpPr>
            <a:spLocks noGrp="1"/>
          </p:cNvSpPr>
          <p:nvPr>
            <p:ph type="ftr" sz="quarter" idx="11"/>
          </p:nvPr>
        </p:nvSpPr>
        <p:spPr/>
        <p:txBody>
          <a:bodyPr/>
          <a:lstStyle/>
          <a:p>
            <a:endParaRPr lang="es-EC"/>
          </a:p>
        </p:txBody>
      </p:sp>
      <p:sp>
        <p:nvSpPr>
          <p:cNvPr id="6" name="5 Marcador de número de diapositiva"/>
          <p:cNvSpPr>
            <a:spLocks noGrp="1"/>
          </p:cNvSpPr>
          <p:nvPr>
            <p:ph type="sldNum" sz="quarter" idx="12"/>
          </p:nvPr>
        </p:nvSpPr>
        <p:spPr/>
        <p:txBody>
          <a:bodyPr/>
          <a:lstStyle/>
          <a:p>
            <a:fld id="{586E12B5-68DA-42AA-A29A-E7CB082768D5}" type="slidenum">
              <a:rPr lang="es-EC" smtClean="0"/>
              <a:t>‹Nº›</a:t>
            </a:fld>
            <a:endParaRPr lang="es-EC"/>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bg>
      <p:bgRef idx="1001">
        <a:schemeClr val="bg2"/>
      </p:bgRef>
    </p:bg>
    <p:spTree>
      <p:nvGrpSpPr>
        <p:cNvPr id="1" name=""/>
        <p:cNvGrpSpPr/>
        <p:nvPr/>
      </p:nvGrpSpPr>
      <p:grpSpPr>
        <a:xfrm>
          <a:off x="0" y="0"/>
          <a:ext cx="0" cy="0"/>
          <a:chOff x="0" y="0"/>
          <a:chExt cx="0" cy="0"/>
        </a:xfrm>
      </p:grpSpPr>
      <p:sp>
        <p:nvSpPr>
          <p:cNvPr id="7" name="6 Rectángulo"/>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7 Rectángulo"/>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8 Rectángulo"/>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9 Rectángulo"/>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10 Rectángulo"/>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11 Rectángulo"/>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12 Conector recto"/>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13 Elipse"/>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14 Elipse"/>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5 Marcador de número de diapositiva"/>
          <p:cNvSpPr>
            <a:spLocks noGrp="1"/>
          </p:cNvSpPr>
          <p:nvPr>
            <p:ph type="sldNum" sz="quarter" idx="12"/>
          </p:nvPr>
        </p:nvSpPr>
        <p:spPr>
          <a:xfrm>
            <a:off x="6915912" y="3009901"/>
            <a:ext cx="457200" cy="441325"/>
          </a:xfrm>
        </p:spPr>
        <p:txBody>
          <a:bodyPr/>
          <a:lstStyle/>
          <a:p>
            <a:fld id="{586E12B5-68DA-42AA-A29A-E7CB082768D5}" type="slidenum">
              <a:rPr lang="es-EC" smtClean="0"/>
              <a:t>‹Nº›</a:t>
            </a:fld>
            <a:endParaRPr lang="es-EC"/>
          </a:p>
        </p:txBody>
      </p:sp>
      <p:sp>
        <p:nvSpPr>
          <p:cNvPr id="3" name="2 Marcador de texto vertical"/>
          <p:cNvSpPr>
            <a:spLocks noGrp="1"/>
          </p:cNvSpPr>
          <p:nvPr>
            <p:ph type="body" orient="vert" idx="1"/>
          </p:nvPr>
        </p:nvSpPr>
        <p:spPr>
          <a:xfrm>
            <a:off x="304800" y="304800"/>
            <a:ext cx="6553200" cy="5821366"/>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60218E14-F593-4E54-AEEB-27A2747ABD5F}" type="datetimeFigureOut">
              <a:rPr lang="es-EC" smtClean="0"/>
              <a:t>23/7/2018</a:t>
            </a:fld>
            <a:endParaRPr lang="es-EC"/>
          </a:p>
        </p:txBody>
      </p:sp>
      <p:sp>
        <p:nvSpPr>
          <p:cNvPr id="5" name="4 Marcador de pie de página"/>
          <p:cNvSpPr>
            <a:spLocks noGrp="1"/>
          </p:cNvSpPr>
          <p:nvPr>
            <p:ph type="ftr" sz="quarter" idx="11"/>
          </p:nvPr>
        </p:nvSpPr>
        <p:spPr/>
        <p:txBody>
          <a:bodyPr/>
          <a:lstStyle/>
          <a:p>
            <a:endParaRPr lang="es-EC"/>
          </a:p>
        </p:txBody>
      </p:sp>
      <p:sp>
        <p:nvSpPr>
          <p:cNvPr id="2" name="1 Título vertical"/>
          <p:cNvSpPr>
            <a:spLocks noGrp="1"/>
          </p:cNvSpPr>
          <p:nvPr>
            <p:ph type="title" orient="vert"/>
          </p:nvPr>
        </p:nvSpPr>
        <p:spPr>
          <a:xfrm>
            <a:off x="7391400" y="304801"/>
            <a:ext cx="1447800" cy="5851525"/>
          </a:xfrm>
        </p:spPr>
        <p:txBody>
          <a:bodyPr vert="eaVert"/>
          <a:lstStyle/>
          <a:p>
            <a:r>
              <a:rPr kumimoji="0" lang="es-ES"/>
              <a:t>Haga clic para modificar el estilo de título del patrón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16 Rectángulo"/>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15 Rectángulo"/>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17 Rectángulo"/>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18 Rectángulo"/>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8 Rectángulo"/>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13 Marcador de fecha"/>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60218E14-F593-4E54-AEEB-27A2747ABD5F}" type="datetimeFigureOut">
              <a:rPr lang="es-EC" smtClean="0"/>
              <a:t>23/7/2018</a:t>
            </a:fld>
            <a:endParaRPr lang="es-EC"/>
          </a:p>
        </p:txBody>
      </p:sp>
      <p:sp>
        <p:nvSpPr>
          <p:cNvPr id="3" name="2 Marcador de pie de página"/>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s-EC"/>
          </a:p>
        </p:txBody>
      </p:sp>
      <p:sp>
        <p:nvSpPr>
          <p:cNvPr id="8" name="7 Rectángulo"/>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9 Conector recto"/>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11 Elipse"/>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14 Elipse"/>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22 Marcador de número de diapositiva"/>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586E12B5-68DA-42AA-A29A-E7CB082768D5}" type="slidenum">
              <a:rPr lang="es-EC" smtClean="0"/>
              <a:t>‹Nº›</a:t>
            </a:fld>
            <a:endParaRPr lang="es-EC"/>
          </a:p>
        </p:txBody>
      </p:sp>
      <p:sp>
        <p:nvSpPr>
          <p:cNvPr id="22" name="21 Marcador de título"/>
          <p:cNvSpPr>
            <a:spLocks noGrp="1"/>
          </p:cNvSpPr>
          <p:nvPr>
            <p:ph type="title"/>
          </p:nvPr>
        </p:nvSpPr>
        <p:spPr>
          <a:xfrm>
            <a:off x="301752" y="228600"/>
            <a:ext cx="8534400" cy="758952"/>
          </a:xfrm>
          <a:prstGeom prst="rect">
            <a:avLst/>
          </a:prstGeom>
        </p:spPr>
        <p:txBody>
          <a:bodyPr vert="horz" anchor="b">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emf"/><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image" Target="../media/image34.jpeg"/><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jpeg"/><Relationship Id="rId4" Type="http://schemas.openxmlformats.org/officeDocument/2006/relationships/image" Target="../media/image36.jpeg"/></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21.xml.rels><?xml version="1.0" encoding="UTF-8" standalone="yes"?>
<Relationships xmlns="http://schemas.openxmlformats.org/package/2006/relationships"><Relationship Id="rId3" Type="http://schemas.openxmlformats.org/officeDocument/2006/relationships/image" Target="../media/image47.jpeg"/><Relationship Id="rId7" Type="http://schemas.openxmlformats.org/officeDocument/2006/relationships/image" Target="../media/image51.png"/><Relationship Id="rId2" Type="http://schemas.openxmlformats.org/officeDocument/2006/relationships/image" Target="../media/image46.png"/><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jpeg"/><Relationship Id="rId4" Type="http://schemas.openxmlformats.org/officeDocument/2006/relationships/image" Target="../media/image48.jpeg"/></Relationships>
</file>

<file path=ppt/slides/_rels/slide22.xml.rels><?xml version="1.0" encoding="UTF-8" standalone="yes"?>
<Relationships xmlns="http://schemas.openxmlformats.org/package/2006/relationships"><Relationship Id="rId3" Type="http://schemas.openxmlformats.org/officeDocument/2006/relationships/image" Target="../media/image53.jpeg"/><Relationship Id="rId7" Type="http://schemas.openxmlformats.org/officeDocument/2006/relationships/image" Target="../media/image57.png"/><Relationship Id="rId2" Type="http://schemas.openxmlformats.org/officeDocument/2006/relationships/image" Target="../media/image52.png"/><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image" Target="../media/image55.jpeg"/><Relationship Id="rId4" Type="http://schemas.openxmlformats.org/officeDocument/2006/relationships/image" Target="../media/image54.jpeg"/></Relationships>
</file>

<file path=ppt/slides/_rels/slide23.xml.rels><?xml version="1.0" encoding="UTF-8" standalone="yes"?>
<Relationships xmlns="http://schemas.openxmlformats.org/package/2006/relationships"><Relationship Id="rId3" Type="http://schemas.openxmlformats.org/officeDocument/2006/relationships/image" Target="../media/image59.jpeg"/><Relationship Id="rId7" Type="http://schemas.openxmlformats.org/officeDocument/2006/relationships/image" Target="../media/image57.png"/><Relationship Id="rId2" Type="http://schemas.openxmlformats.org/officeDocument/2006/relationships/image" Target="../media/image58.png"/><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image" Target="../media/image61.jpeg"/><Relationship Id="rId4" Type="http://schemas.openxmlformats.org/officeDocument/2006/relationships/image" Target="../media/image60.jpeg"/></Relationships>
</file>

<file path=ppt/slides/_rels/slide2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65.png"/><Relationship Id="rId7" Type="http://schemas.openxmlformats.org/officeDocument/2006/relationships/image" Target="../media/image67.png"/><Relationship Id="rId2" Type="http://schemas.openxmlformats.org/officeDocument/2006/relationships/image" Target="../media/image64.png"/><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66.png"/><Relationship Id="rId10" Type="http://schemas.openxmlformats.org/officeDocument/2006/relationships/image" Target="../media/image70.png"/><Relationship Id="rId4" Type="http://schemas.microsoft.com/office/2007/relationships/hdphoto" Target="../media/hdphoto1.wdp"/><Relationship Id="rId9" Type="http://schemas.openxmlformats.org/officeDocument/2006/relationships/image" Target="../media/image69.png"/></Relationships>
</file>

<file path=ppt/slides/_rels/slide27.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5C18BBB2-493F-4F98-94DC-5F89A08F1D24}"/>
              </a:ext>
            </a:extLst>
          </p:cNvPr>
          <p:cNvSpPr>
            <a:spLocks noGrp="1"/>
          </p:cNvSpPr>
          <p:nvPr>
            <p:ph type="title"/>
          </p:nvPr>
        </p:nvSpPr>
        <p:spPr>
          <a:xfrm>
            <a:off x="667286" y="2864224"/>
            <a:ext cx="8013074" cy="2312894"/>
          </a:xfrm>
        </p:spPr>
        <p:txBody>
          <a:bodyPr>
            <a:noAutofit/>
          </a:bodyPr>
          <a:lstStyle/>
          <a:p>
            <a:r>
              <a:rPr lang="es-EC" sz="2400" b="1" dirty="0">
                <a:solidFill>
                  <a:schemeClr val="accent6">
                    <a:lumMod val="50000"/>
                  </a:schemeClr>
                </a:solidFill>
              </a:rPr>
              <a:t>TEMA: </a:t>
            </a:r>
            <a:r>
              <a:rPr lang="es-EC" sz="2400" dirty="0">
                <a:solidFill>
                  <a:schemeClr val="accent6">
                    <a:lumMod val="50000"/>
                  </a:schemeClr>
                </a:solidFill>
              </a:rPr>
              <a:t>Análisis de correlación entre las variaciones de </a:t>
            </a:r>
            <a:r>
              <a:rPr lang="es-EC" sz="2400" dirty="0" smtClean="0">
                <a:solidFill>
                  <a:schemeClr val="accent6">
                    <a:lumMod val="50000"/>
                  </a:schemeClr>
                </a:solidFill>
              </a:rPr>
              <a:t>precipitaciones </a:t>
            </a:r>
            <a:r>
              <a:rPr lang="es-EC" sz="2400" dirty="0">
                <a:solidFill>
                  <a:schemeClr val="accent6">
                    <a:lumMod val="50000"/>
                  </a:schemeClr>
                </a:solidFill>
              </a:rPr>
              <a:t>e índice de vegetación sobre la</a:t>
            </a:r>
            <a:br>
              <a:rPr lang="es-EC" sz="2400" dirty="0">
                <a:solidFill>
                  <a:schemeClr val="accent6">
                    <a:lumMod val="50000"/>
                  </a:schemeClr>
                </a:solidFill>
              </a:rPr>
            </a:br>
            <a:r>
              <a:rPr lang="es-EC" sz="2400" dirty="0">
                <a:solidFill>
                  <a:schemeClr val="accent6">
                    <a:lumMod val="50000"/>
                  </a:schemeClr>
                </a:solidFill>
              </a:rPr>
              <a:t>distribución espacio – temporal de enfermedades transmitidas por Aedes aegypti en Manabí</a:t>
            </a:r>
            <a:r>
              <a:rPr lang="es-EC" sz="2000" dirty="0">
                <a:solidFill>
                  <a:schemeClr val="accent6">
                    <a:lumMod val="50000"/>
                  </a:schemeClr>
                </a:solidFill>
              </a:rPr>
              <a:t/>
            </a:r>
            <a:br>
              <a:rPr lang="es-EC" sz="2000" dirty="0">
                <a:solidFill>
                  <a:schemeClr val="accent6">
                    <a:lumMod val="50000"/>
                  </a:schemeClr>
                </a:solidFill>
              </a:rPr>
            </a:br>
            <a:r>
              <a:rPr lang="es-EC" sz="2000" dirty="0">
                <a:solidFill>
                  <a:schemeClr val="accent6">
                    <a:lumMod val="50000"/>
                  </a:schemeClr>
                </a:solidFill>
              </a:rPr>
              <a:t/>
            </a:r>
            <a:br>
              <a:rPr lang="es-EC" sz="2000" dirty="0">
                <a:solidFill>
                  <a:schemeClr val="accent6">
                    <a:lumMod val="50000"/>
                  </a:schemeClr>
                </a:solidFill>
              </a:rPr>
            </a:br>
            <a:r>
              <a:rPr lang="es-EC" sz="2000" dirty="0" smtClean="0">
                <a:solidFill>
                  <a:schemeClr val="accent6">
                    <a:lumMod val="50000"/>
                  </a:schemeClr>
                </a:solidFill>
              </a:rPr>
              <a:t>Julio</a:t>
            </a:r>
            <a:r>
              <a:rPr lang="es-EC" sz="2000" dirty="0">
                <a:solidFill>
                  <a:schemeClr val="accent6">
                    <a:lumMod val="50000"/>
                  </a:schemeClr>
                </a:solidFill>
              </a:rPr>
              <a:t>, 2018</a:t>
            </a:r>
          </a:p>
        </p:txBody>
      </p:sp>
      <p:pic>
        <p:nvPicPr>
          <p:cNvPr id="1026" name="Picture 2" descr="Imagen relacionada">
            <a:extLst>
              <a:ext uri="{FF2B5EF4-FFF2-40B4-BE49-F238E27FC236}">
                <a16:creationId xmlns:a16="http://schemas.microsoft.com/office/drawing/2014/main" xmlns="" id="{1EB1B01B-25C8-4F48-A1FB-78A6894137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1737" y="163092"/>
            <a:ext cx="4186981" cy="1161887"/>
          </a:xfrm>
          <a:prstGeom prst="rect">
            <a:avLst/>
          </a:prstGeom>
          <a:noFill/>
          <a:extLst>
            <a:ext uri="{909E8E84-426E-40DD-AFC4-6F175D3DCCD1}">
              <a14:hiddenFill xmlns:a14="http://schemas.microsoft.com/office/drawing/2010/main">
                <a:solidFill>
                  <a:srgbClr val="FFFFFF"/>
                </a:solidFill>
              </a14:hiddenFill>
            </a:ext>
          </a:extLst>
        </p:spPr>
      </p:pic>
      <p:sp>
        <p:nvSpPr>
          <p:cNvPr id="5" name="Título 1">
            <a:extLst>
              <a:ext uri="{FF2B5EF4-FFF2-40B4-BE49-F238E27FC236}">
                <a16:creationId xmlns:a16="http://schemas.microsoft.com/office/drawing/2014/main" xmlns="" id="{5E9292FA-E3C6-453C-BE27-C33C0D70058B}"/>
              </a:ext>
            </a:extLst>
          </p:cNvPr>
          <p:cNvSpPr txBox="1">
            <a:spLocks/>
          </p:cNvSpPr>
          <p:nvPr/>
        </p:nvSpPr>
        <p:spPr>
          <a:xfrm>
            <a:off x="667286" y="1654192"/>
            <a:ext cx="8013074" cy="951126"/>
          </a:xfrm>
          <a:prstGeom prst="rect">
            <a:avLst/>
          </a:prstGeom>
        </p:spPr>
        <p:txBody>
          <a:bodyPr vert="horz" lIns="91440" tIns="45720" rIns="91440" bIns="45720" rtlCol="0" anchor="ctr">
            <a:normAutofit fontScale="6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70000"/>
              </a:lnSpc>
            </a:pPr>
            <a:r>
              <a:rPr lang="es-EC" sz="2800" b="1" dirty="0">
                <a:solidFill>
                  <a:schemeClr val="accent6">
                    <a:lumMod val="50000"/>
                  </a:schemeClr>
                </a:solidFill>
              </a:rPr>
              <a:t>MAESTRÍA DE SISTEMAS DE GESTIÓN AMBIENTAL</a:t>
            </a:r>
          </a:p>
          <a:p>
            <a:pPr algn="ctr">
              <a:lnSpc>
                <a:spcPct val="170000"/>
              </a:lnSpc>
            </a:pPr>
            <a:r>
              <a:rPr lang="es-EC" sz="2800" b="1" dirty="0" smtClean="0">
                <a:solidFill>
                  <a:schemeClr val="accent6">
                    <a:lumMod val="50000"/>
                  </a:schemeClr>
                </a:solidFill>
              </a:rPr>
              <a:t>PROMOCIÓN </a:t>
            </a:r>
            <a:r>
              <a:rPr lang="es-EC" sz="2800" b="1" dirty="0">
                <a:solidFill>
                  <a:schemeClr val="accent6">
                    <a:lumMod val="50000"/>
                  </a:schemeClr>
                </a:solidFill>
              </a:rPr>
              <a:t>XIV</a:t>
            </a:r>
          </a:p>
        </p:txBody>
      </p:sp>
      <p:sp>
        <p:nvSpPr>
          <p:cNvPr id="6" name="Título 1">
            <a:extLst>
              <a:ext uri="{FF2B5EF4-FFF2-40B4-BE49-F238E27FC236}">
                <a16:creationId xmlns:a16="http://schemas.microsoft.com/office/drawing/2014/main" xmlns="" id="{68912DE9-AC26-4E71-B185-1278A5570B76}"/>
              </a:ext>
            </a:extLst>
          </p:cNvPr>
          <p:cNvSpPr txBox="1">
            <a:spLocks/>
          </p:cNvSpPr>
          <p:nvPr/>
        </p:nvSpPr>
        <p:spPr>
          <a:xfrm>
            <a:off x="667286" y="5243724"/>
            <a:ext cx="8013074" cy="123185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s-EC" sz="2000" b="1" dirty="0">
                <a:solidFill>
                  <a:schemeClr val="bg1">
                    <a:lumMod val="50000"/>
                  </a:schemeClr>
                </a:solidFill>
              </a:rPr>
              <a:t>AUTOR</a:t>
            </a:r>
            <a:r>
              <a:rPr lang="es-EC" sz="2000" b="1" dirty="0" smtClean="0">
                <a:solidFill>
                  <a:schemeClr val="bg1">
                    <a:lumMod val="50000"/>
                  </a:schemeClr>
                </a:solidFill>
              </a:rPr>
              <a:t>: </a:t>
            </a:r>
            <a:r>
              <a:rPr lang="es-EC" sz="2000" dirty="0" smtClean="0">
                <a:solidFill>
                  <a:schemeClr val="bg1">
                    <a:lumMod val="50000"/>
                  </a:schemeClr>
                </a:solidFill>
              </a:rPr>
              <a:t>Jaramillo Castelo, Carolina Alexandra</a:t>
            </a:r>
            <a:endParaRPr lang="es-EC" sz="2000" dirty="0">
              <a:solidFill>
                <a:schemeClr val="bg1">
                  <a:lumMod val="50000"/>
                </a:schemeClr>
              </a:solidFill>
            </a:endParaRPr>
          </a:p>
          <a:p>
            <a:pPr algn="r"/>
            <a:r>
              <a:rPr lang="es-EC" sz="2000" b="1" dirty="0">
                <a:solidFill>
                  <a:schemeClr val="bg1">
                    <a:lumMod val="50000"/>
                  </a:schemeClr>
                </a:solidFill>
              </a:rPr>
              <a:t>DIRECTORA: </a:t>
            </a:r>
            <a:r>
              <a:rPr lang="es-EC" sz="2000" dirty="0" smtClean="0">
                <a:solidFill>
                  <a:schemeClr val="bg1">
                    <a:lumMod val="50000"/>
                  </a:schemeClr>
                </a:solidFill>
              </a:rPr>
              <a:t>Quentin, Emmanuelle</a:t>
            </a:r>
            <a:endParaRPr lang="es-EC" sz="2000" dirty="0">
              <a:solidFill>
                <a:schemeClr val="bg1">
                  <a:lumMod val="50000"/>
                </a:schemeClr>
              </a:solidFill>
            </a:endParaRPr>
          </a:p>
        </p:txBody>
      </p:sp>
    </p:spTree>
    <p:extLst>
      <p:ext uri="{BB962C8B-B14F-4D97-AF65-F5344CB8AC3E}">
        <p14:creationId xmlns:p14="http://schemas.microsoft.com/office/powerpoint/2010/main" val="38118401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FF73B500-2775-4200-8924-7A39E92610A9}"/>
              </a:ext>
            </a:extLst>
          </p:cNvPr>
          <p:cNvSpPr>
            <a:spLocks noGrp="1"/>
          </p:cNvSpPr>
          <p:nvPr>
            <p:ph type="ctrTitle"/>
          </p:nvPr>
        </p:nvSpPr>
        <p:spPr>
          <a:xfrm>
            <a:off x="146649" y="0"/>
            <a:ext cx="7772400" cy="552091"/>
          </a:xfrm>
        </p:spPr>
        <p:txBody>
          <a:bodyPr>
            <a:noAutofit/>
          </a:bodyPr>
          <a:lstStyle/>
          <a:p>
            <a:pPr algn="l"/>
            <a:r>
              <a:rPr lang="es-EC" sz="2800" b="1" dirty="0"/>
              <a:t>1. </a:t>
            </a:r>
            <a:r>
              <a:rPr lang="es-EC" sz="2000" b="1" dirty="0"/>
              <a:t>INTRODUCCIÓN</a:t>
            </a:r>
          </a:p>
        </p:txBody>
      </p:sp>
      <p:pic>
        <p:nvPicPr>
          <p:cNvPr id="2050" name="Picture 2" descr="Resultado de imagen para enfermedades vectoriales">
            <a:extLst>
              <a:ext uri="{FF2B5EF4-FFF2-40B4-BE49-F238E27FC236}">
                <a16:creationId xmlns:a16="http://schemas.microsoft.com/office/drawing/2014/main" xmlns="" id="{E64722A0-2F3A-44DB-A6E7-45D6578A0CC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790" r="3775"/>
          <a:stretch/>
        </p:blipFill>
        <p:spPr bwMode="auto">
          <a:xfrm>
            <a:off x="305475" y="2676504"/>
            <a:ext cx="2420472" cy="16383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Resultado de imagen para determinantes sociales de la salud">
            <a:extLst>
              <a:ext uri="{FF2B5EF4-FFF2-40B4-BE49-F238E27FC236}">
                <a16:creationId xmlns:a16="http://schemas.microsoft.com/office/drawing/2014/main" xmlns="" id="{BF8BD3DD-4651-4C2D-B056-2EF90240065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71825" y="4170658"/>
            <a:ext cx="2800350" cy="1933755"/>
          </a:xfrm>
          <a:prstGeom prst="rect">
            <a:avLst/>
          </a:prstGeom>
          <a:noFill/>
          <a:extLst>
            <a:ext uri="{909E8E84-426E-40DD-AFC4-6F175D3DCCD1}">
              <a14:hiddenFill xmlns:a14="http://schemas.microsoft.com/office/drawing/2010/main">
                <a:solidFill>
                  <a:srgbClr val="FFFFFF"/>
                </a:solidFill>
              </a14:hiddenFill>
            </a:ext>
          </a:extLst>
        </p:spPr>
      </p:pic>
      <p:grpSp>
        <p:nvGrpSpPr>
          <p:cNvPr id="3" name="2 Grupo"/>
          <p:cNvGrpSpPr/>
          <p:nvPr/>
        </p:nvGrpSpPr>
        <p:grpSpPr>
          <a:xfrm>
            <a:off x="332117" y="773212"/>
            <a:ext cx="8479766" cy="3229445"/>
            <a:chOff x="332117" y="773212"/>
            <a:chExt cx="8479766" cy="3229445"/>
          </a:xfrm>
        </p:grpSpPr>
        <p:sp>
          <p:nvSpPr>
            <p:cNvPr id="5" name="Rectángulo: esquinas redondeadas 4">
              <a:extLst>
                <a:ext uri="{FF2B5EF4-FFF2-40B4-BE49-F238E27FC236}">
                  <a16:creationId xmlns:a16="http://schemas.microsoft.com/office/drawing/2014/main" xmlns="" id="{311C8ACD-4C5E-4F2E-93DA-DF3ED7B99B06}"/>
                </a:ext>
              </a:extLst>
            </p:cNvPr>
            <p:cNvSpPr/>
            <p:nvPr/>
          </p:nvSpPr>
          <p:spPr>
            <a:xfrm>
              <a:off x="2089749" y="773212"/>
              <a:ext cx="4964502" cy="552091"/>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s-EC" sz="1600" b="1" dirty="0">
                  <a:solidFill>
                    <a:schemeClr val="tx1"/>
                  </a:solidFill>
                </a:rPr>
                <a:t>Enfermedades de Transmisión Vectorial (ETV)</a:t>
              </a:r>
            </a:p>
          </p:txBody>
        </p:sp>
        <p:sp>
          <p:nvSpPr>
            <p:cNvPr id="6" name="Rectángulo 5">
              <a:extLst>
                <a:ext uri="{FF2B5EF4-FFF2-40B4-BE49-F238E27FC236}">
                  <a16:creationId xmlns:a16="http://schemas.microsoft.com/office/drawing/2014/main" xmlns="" id="{77343471-4E8E-4E6B-90D4-CFFC9B9D9BB2}"/>
                </a:ext>
              </a:extLst>
            </p:cNvPr>
            <p:cNvSpPr/>
            <p:nvPr/>
          </p:nvSpPr>
          <p:spPr>
            <a:xfrm>
              <a:off x="332117" y="1716910"/>
              <a:ext cx="2393830" cy="732992"/>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s-EC" sz="1600" dirty="0">
                  <a:solidFill>
                    <a:schemeClr val="tx1"/>
                  </a:solidFill>
                </a:rPr>
                <a:t>Principales problemas a nivel mundial</a:t>
              </a:r>
            </a:p>
          </p:txBody>
        </p:sp>
        <p:sp>
          <p:nvSpPr>
            <p:cNvPr id="7" name="Rectángulo 6">
              <a:extLst>
                <a:ext uri="{FF2B5EF4-FFF2-40B4-BE49-F238E27FC236}">
                  <a16:creationId xmlns:a16="http://schemas.microsoft.com/office/drawing/2014/main" xmlns="" id="{1FE4726D-87F7-4F55-8EFC-9B5B73068268}"/>
                </a:ext>
              </a:extLst>
            </p:cNvPr>
            <p:cNvSpPr/>
            <p:nvPr/>
          </p:nvSpPr>
          <p:spPr>
            <a:xfrm>
              <a:off x="3375085" y="1768153"/>
              <a:ext cx="2393830" cy="552091"/>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s-EC" sz="1600" dirty="0">
                  <a:solidFill>
                    <a:schemeClr val="tx1"/>
                  </a:solidFill>
                </a:rPr>
                <a:t>Determinantes Sociales </a:t>
              </a:r>
            </a:p>
          </p:txBody>
        </p:sp>
        <p:sp>
          <p:nvSpPr>
            <p:cNvPr id="8" name="Rectángulo 7">
              <a:extLst>
                <a:ext uri="{FF2B5EF4-FFF2-40B4-BE49-F238E27FC236}">
                  <a16:creationId xmlns:a16="http://schemas.microsoft.com/office/drawing/2014/main" xmlns="" id="{70EF75A4-B665-44AE-9452-0D467CB38B36}"/>
                </a:ext>
              </a:extLst>
            </p:cNvPr>
            <p:cNvSpPr/>
            <p:nvPr/>
          </p:nvSpPr>
          <p:spPr>
            <a:xfrm>
              <a:off x="6418053" y="1798476"/>
              <a:ext cx="2393830" cy="552091"/>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s-EC" sz="1600" dirty="0">
                  <a:solidFill>
                    <a:schemeClr val="tx1"/>
                  </a:solidFill>
                </a:rPr>
                <a:t>Capacidad del adaptación del vector</a:t>
              </a:r>
            </a:p>
          </p:txBody>
        </p:sp>
        <p:sp>
          <p:nvSpPr>
            <p:cNvPr id="18" name="Rectángulo 17">
              <a:extLst>
                <a:ext uri="{FF2B5EF4-FFF2-40B4-BE49-F238E27FC236}">
                  <a16:creationId xmlns:a16="http://schemas.microsoft.com/office/drawing/2014/main" xmlns="" id="{B182FFDD-AE4F-47A8-B0C0-326BC428C328}"/>
                </a:ext>
              </a:extLst>
            </p:cNvPr>
            <p:cNvSpPr/>
            <p:nvPr/>
          </p:nvSpPr>
          <p:spPr>
            <a:xfrm>
              <a:off x="3375085" y="2676504"/>
              <a:ext cx="2393830" cy="1326153"/>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marL="285750" indent="-285750" algn="just">
                <a:buFontTx/>
                <a:buChar char="-"/>
              </a:pPr>
              <a:r>
                <a:rPr lang="es-EC" sz="1600" dirty="0">
                  <a:solidFill>
                    <a:schemeClr val="tx1"/>
                  </a:solidFill>
                </a:rPr>
                <a:t>Condiciones socioeconómicas, culturales y ambientales</a:t>
              </a:r>
            </a:p>
          </p:txBody>
        </p:sp>
      </p:grpSp>
      <p:grpSp>
        <p:nvGrpSpPr>
          <p:cNvPr id="4" name="3 Grupo"/>
          <p:cNvGrpSpPr/>
          <p:nvPr/>
        </p:nvGrpSpPr>
        <p:grpSpPr>
          <a:xfrm>
            <a:off x="1529032" y="1325303"/>
            <a:ext cx="6085936" cy="1351201"/>
            <a:chOff x="1529032" y="1325303"/>
            <a:chExt cx="6085936" cy="1351201"/>
          </a:xfrm>
        </p:grpSpPr>
        <p:cxnSp>
          <p:nvCxnSpPr>
            <p:cNvPr id="10" name="Conector recto de flecha 9">
              <a:extLst>
                <a:ext uri="{FF2B5EF4-FFF2-40B4-BE49-F238E27FC236}">
                  <a16:creationId xmlns:a16="http://schemas.microsoft.com/office/drawing/2014/main" xmlns="" id="{A6323D11-811E-49D6-972E-67B519E5A841}"/>
                </a:ext>
              </a:extLst>
            </p:cNvPr>
            <p:cNvCxnSpPr>
              <a:cxnSpLocks/>
              <a:stCxn id="5" idx="2"/>
              <a:endCxn id="7" idx="0"/>
            </p:cNvCxnSpPr>
            <p:nvPr/>
          </p:nvCxnSpPr>
          <p:spPr>
            <a:xfrm>
              <a:off x="4572000" y="1325303"/>
              <a:ext cx="0" cy="44285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3" name="Conector recto de flecha 12">
              <a:extLst>
                <a:ext uri="{FF2B5EF4-FFF2-40B4-BE49-F238E27FC236}">
                  <a16:creationId xmlns:a16="http://schemas.microsoft.com/office/drawing/2014/main" xmlns="" id="{D4038B12-7EFB-4EB5-895E-CCAED6754419}"/>
                </a:ext>
              </a:extLst>
            </p:cNvPr>
            <p:cNvCxnSpPr>
              <a:stCxn id="5" idx="2"/>
              <a:endCxn id="6" idx="0"/>
            </p:cNvCxnSpPr>
            <p:nvPr/>
          </p:nvCxnSpPr>
          <p:spPr>
            <a:xfrm flipH="1">
              <a:off x="1529032" y="1325303"/>
              <a:ext cx="3042968" cy="39160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5" name="Conector recto de flecha 14">
              <a:extLst>
                <a:ext uri="{FF2B5EF4-FFF2-40B4-BE49-F238E27FC236}">
                  <a16:creationId xmlns:a16="http://schemas.microsoft.com/office/drawing/2014/main" xmlns="" id="{2FE9AEB0-B60F-4840-A3BD-07343D52E38C}"/>
                </a:ext>
              </a:extLst>
            </p:cNvPr>
            <p:cNvCxnSpPr>
              <a:stCxn id="5" idx="2"/>
              <a:endCxn id="8" idx="0"/>
            </p:cNvCxnSpPr>
            <p:nvPr/>
          </p:nvCxnSpPr>
          <p:spPr>
            <a:xfrm>
              <a:off x="4572000" y="1325303"/>
              <a:ext cx="3042968" cy="47317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7" name="Conector recto de flecha 16">
              <a:extLst>
                <a:ext uri="{FF2B5EF4-FFF2-40B4-BE49-F238E27FC236}">
                  <a16:creationId xmlns:a16="http://schemas.microsoft.com/office/drawing/2014/main" xmlns="" id="{584B2BCB-447B-479B-90F5-CE5E9E483095}"/>
                </a:ext>
              </a:extLst>
            </p:cNvPr>
            <p:cNvCxnSpPr>
              <a:stCxn id="7" idx="2"/>
              <a:endCxn id="18" idx="0"/>
            </p:cNvCxnSpPr>
            <p:nvPr/>
          </p:nvCxnSpPr>
          <p:spPr>
            <a:xfrm>
              <a:off x="4572000" y="2320244"/>
              <a:ext cx="0" cy="35626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pic>
        <p:nvPicPr>
          <p:cNvPr id="19" name="Imagen 18">
            <a:extLst>
              <a:ext uri="{FF2B5EF4-FFF2-40B4-BE49-F238E27FC236}">
                <a16:creationId xmlns:a16="http://schemas.microsoft.com/office/drawing/2014/main" xmlns="" id="{C7E99D0A-BF6A-4D75-A2E9-B89ED8D24C78}"/>
              </a:ext>
            </a:extLst>
          </p:cNvPr>
          <p:cNvPicPr>
            <a:picLocks noChangeAspect="1"/>
          </p:cNvPicPr>
          <p:nvPr/>
        </p:nvPicPr>
        <p:blipFill rotWithShape="1">
          <a:blip r:embed="rId5"/>
          <a:srcRect l="1294" t="23548" r="47624" b="24115"/>
          <a:stretch/>
        </p:blipFill>
        <p:spPr>
          <a:xfrm>
            <a:off x="6418058" y="2564949"/>
            <a:ext cx="2393825" cy="1793968"/>
          </a:xfrm>
          <a:prstGeom prst="rect">
            <a:avLst/>
          </a:prstGeom>
        </p:spPr>
      </p:pic>
      <p:pic>
        <p:nvPicPr>
          <p:cNvPr id="22" name="Imagen 21">
            <a:extLst>
              <a:ext uri="{FF2B5EF4-FFF2-40B4-BE49-F238E27FC236}">
                <a16:creationId xmlns:a16="http://schemas.microsoft.com/office/drawing/2014/main" xmlns="" id="{7825C41B-FBA2-491B-955C-702881B1063A}"/>
              </a:ext>
            </a:extLst>
          </p:cNvPr>
          <p:cNvPicPr>
            <a:picLocks noChangeAspect="1"/>
          </p:cNvPicPr>
          <p:nvPr/>
        </p:nvPicPr>
        <p:blipFill rotWithShape="1">
          <a:blip r:embed="rId5"/>
          <a:srcRect l="47308" t="23548" r="1609" b="24115"/>
          <a:stretch/>
        </p:blipFill>
        <p:spPr>
          <a:xfrm>
            <a:off x="6418052" y="4573299"/>
            <a:ext cx="2393831" cy="1793968"/>
          </a:xfrm>
          <a:prstGeom prst="rect">
            <a:avLst/>
          </a:prstGeom>
        </p:spPr>
      </p:pic>
      <p:sp>
        <p:nvSpPr>
          <p:cNvPr id="20" name="Rectángulo 19">
            <a:extLst>
              <a:ext uri="{FF2B5EF4-FFF2-40B4-BE49-F238E27FC236}">
                <a16:creationId xmlns:a16="http://schemas.microsoft.com/office/drawing/2014/main" xmlns="" id="{553464D2-8EBB-435A-A3C6-539B0BEAA790}"/>
              </a:ext>
            </a:extLst>
          </p:cNvPr>
          <p:cNvSpPr/>
          <p:nvPr/>
        </p:nvSpPr>
        <p:spPr>
          <a:xfrm>
            <a:off x="8434316" y="2564949"/>
            <a:ext cx="377567" cy="55209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Tree>
    <p:extLst>
      <p:ext uri="{BB962C8B-B14F-4D97-AF65-F5344CB8AC3E}">
        <p14:creationId xmlns:p14="http://schemas.microsoft.com/office/powerpoint/2010/main" val="11834174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Resultado de imagen para mosquito aedes aegypti macho y hembra"/>
          <p:cNvPicPr>
            <a:picLocks noChangeAspect="1" noChangeArrowheads="1"/>
          </p:cNvPicPr>
          <p:nvPr/>
        </p:nvPicPr>
        <p:blipFill rotWithShape="1">
          <a:blip r:embed="rId3">
            <a:extLst>
              <a:ext uri="{28A0092B-C50C-407E-A947-70E740481C1C}">
                <a14:useLocalDpi xmlns:a14="http://schemas.microsoft.com/office/drawing/2010/main" val="0"/>
              </a:ext>
            </a:extLst>
          </a:blip>
          <a:srcRect l="8949" r="49187"/>
          <a:stretch/>
        </p:blipFill>
        <p:spPr bwMode="auto">
          <a:xfrm>
            <a:off x="6390988" y="976157"/>
            <a:ext cx="1500187" cy="2553202"/>
          </a:xfrm>
          <a:prstGeom prst="rect">
            <a:avLst/>
          </a:prstGeom>
          <a:noFill/>
          <a:extLst>
            <a:ext uri="{909E8E84-426E-40DD-AFC4-6F175D3DCCD1}">
              <a14:hiddenFill xmlns:a14="http://schemas.microsoft.com/office/drawing/2010/main">
                <a:solidFill>
                  <a:srgbClr val="FFFFFF"/>
                </a:solidFill>
              </a14:hiddenFill>
            </a:ext>
          </a:extLst>
        </p:spPr>
      </p:pic>
      <p:sp>
        <p:nvSpPr>
          <p:cNvPr id="2" name="1 Título"/>
          <p:cNvSpPr>
            <a:spLocks noGrp="1"/>
          </p:cNvSpPr>
          <p:nvPr>
            <p:ph type="title"/>
          </p:nvPr>
        </p:nvSpPr>
        <p:spPr>
          <a:xfrm>
            <a:off x="315400" y="-64835"/>
            <a:ext cx="8534400" cy="758952"/>
          </a:xfrm>
        </p:spPr>
        <p:txBody>
          <a:bodyPr/>
          <a:lstStyle/>
          <a:p>
            <a:r>
              <a:rPr lang="es-EC" b="1" dirty="0" smtClean="0"/>
              <a:t>Mosquito </a:t>
            </a:r>
            <a:r>
              <a:rPr lang="es-EC" b="1" i="1" dirty="0" smtClean="0"/>
              <a:t>Aedes aegypti</a:t>
            </a:r>
            <a:endParaRPr lang="es-EC" b="1" i="1" dirty="0"/>
          </a:p>
        </p:txBody>
      </p:sp>
      <p:pic>
        <p:nvPicPr>
          <p:cNvPr id="1026" name="Picture 2"/>
          <p:cNvPicPr>
            <a:picLocks noGrp="1" noChangeAspect="1" noChangeArrowheads="1"/>
          </p:cNvPicPr>
          <p:nvPr>
            <p:ph sz="quarter" idx="1"/>
          </p:nvPr>
        </p:nvPicPr>
        <p:blipFill rotWithShape="1">
          <a:blip r:embed="rId4">
            <a:extLst>
              <a:ext uri="{28A0092B-C50C-407E-A947-70E740481C1C}">
                <a14:useLocalDpi xmlns:a14="http://schemas.microsoft.com/office/drawing/2010/main" val="0"/>
              </a:ext>
            </a:extLst>
          </a:blip>
          <a:srcRect l="7762" t="43912" r="53282" b="9820"/>
          <a:stretch/>
        </p:blipFill>
        <p:spPr bwMode="auto">
          <a:xfrm>
            <a:off x="2829832" y="3964458"/>
            <a:ext cx="2956663" cy="26338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55338" t="45055" r="7275" b="9572"/>
          <a:stretch/>
        </p:blipFill>
        <p:spPr bwMode="auto">
          <a:xfrm>
            <a:off x="2829832" y="921201"/>
            <a:ext cx="2865544" cy="26081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Rectángulo"/>
          <p:cNvSpPr/>
          <p:nvPr/>
        </p:nvSpPr>
        <p:spPr>
          <a:xfrm>
            <a:off x="475701" y="4646054"/>
            <a:ext cx="1924599" cy="1021071"/>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s-EC" sz="1400" b="1" dirty="0" smtClean="0">
                <a:solidFill>
                  <a:schemeClr val="tx1"/>
                </a:solidFill>
              </a:rPr>
              <a:t>MACHO</a:t>
            </a:r>
          </a:p>
          <a:p>
            <a:pPr algn="ctr"/>
            <a:r>
              <a:rPr lang="es-EC" sz="1400" dirty="0" smtClean="0">
                <a:solidFill>
                  <a:schemeClr val="tx1"/>
                </a:solidFill>
              </a:rPr>
              <a:t>Es fitófago, es decir se alimenta de jugos vegetales y néctar</a:t>
            </a:r>
            <a:endParaRPr lang="es-EC" sz="1400" dirty="0">
              <a:solidFill>
                <a:schemeClr val="tx1"/>
              </a:solidFill>
            </a:endParaRPr>
          </a:p>
        </p:txBody>
      </p:sp>
      <p:sp>
        <p:nvSpPr>
          <p:cNvPr id="8" name="7 Rectángulo"/>
          <p:cNvSpPr/>
          <p:nvPr/>
        </p:nvSpPr>
        <p:spPr>
          <a:xfrm>
            <a:off x="347114" y="1773756"/>
            <a:ext cx="1924599" cy="903048"/>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s-EC" sz="1400" b="1" dirty="0" smtClean="0"/>
              <a:t>HEMBRA</a:t>
            </a:r>
          </a:p>
          <a:p>
            <a:pPr algn="ctr"/>
            <a:r>
              <a:rPr lang="es-EC" sz="1400" dirty="0" smtClean="0"/>
              <a:t>Es hematógafa, es decir se alimenta de sangre.</a:t>
            </a:r>
            <a:endParaRPr lang="es-EC" sz="1400" dirty="0"/>
          </a:p>
        </p:txBody>
      </p:sp>
      <p:pic>
        <p:nvPicPr>
          <p:cNvPr id="10" name="Picture 4" descr="Resultado de imagen para mosquito aedes aegypti macho y hembra"/>
          <p:cNvPicPr>
            <a:picLocks noChangeAspect="1" noChangeArrowheads="1"/>
          </p:cNvPicPr>
          <p:nvPr/>
        </p:nvPicPr>
        <p:blipFill rotWithShape="1">
          <a:blip r:embed="rId3">
            <a:extLst>
              <a:ext uri="{28A0092B-C50C-407E-A947-70E740481C1C}">
                <a14:useLocalDpi xmlns:a14="http://schemas.microsoft.com/office/drawing/2010/main" val="0"/>
              </a:ext>
            </a:extLst>
          </a:blip>
          <a:srcRect l="50000" r="11176" b="15669"/>
          <a:stretch/>
        </p:blipFill>
        <p:spPr bwMode="auto">
          <a:xfrm>
            <a:off x="6499951" y="4260291"/>
            <a:ext cx="1391224" cy="2153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10045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Marcador de contenido 6">
            <a:extLst>
              <a:ext uri="{FF2B5EF4-FFF2-40B4-BE49-F238E27FC236}">
                <a16:creationId xmlns:a16="http://schemas.microsoft.com/office/drawing/2014/main" xmlns="" id="{D05E1C42-3AFF-4B9F-93E1-CD44F2415645}"/>
              </a:ext>
            </a:extLst>
          </p:cNvPr>
          <p:cNvGraphicFramePr>
            <a:graphicFrameLocks noGrp="1"/>
          </p:cNvGraphicFramePr>
          <p:nvPr>
            <p:ph sz="quarter" idx="1"/>
            <p:extLst>
              <p:ext uri="{D42A27DB-BD31-4B8C-83A1-F6EECF244321}">
                <p14:modId xmlns:p14="http://schemas.microsoft.com/office/powerpoint/2010/main" val="2983879109"/>
              </p:ext>
            </p:extLst>
          </p:nvPr>
        </p:nvGraphicFramePr>
        <p:xfrm>
          <a:off x="628650" y="835024"/>
          <a:ext cx="7886700" cy="5546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ítulo 1">
            <a:extLst>
              <a:ext uri="{FF2B5EF4-FFF2-40B4-BE49-F238E27FC236}">
                <a16:creationId xmlns:a16="http://schemas.microsoft.com/office/drawing/2014/main" xmlns="" id="{30DBAFE8-DDEC-4044-B895-08B02FB3F232}"/>
              </a:ext>
            </a:extLst>
          </p:cNvPr>
          <p:cNvSpPr txBox="1">
            <a:spLocks/>
          </p:cNvSpPr>
          <p:nvPr/>
        </p:nvSpPr>
        <p:spPr>
          <a:xfrm>
            <a:off x="125083" y="102397"/>
            <a:ext cx="7772400" cy="55209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2000" b="1" dirty="0">
                <a:solidFill>
                  <a:schemeClr val="accent1"/>
                </a:solidFill>
              </a:rPr>
              <a:t>2. ANTECEDENTES</a:t>
            </a:r>
          </a:p>
        </p:txBody>
      </p:sp>
    </p:spTree>
    <p:extLst>
      <p:ext uri="{BB962C8B-B14F-4D97-AF65-F5344CB8AC3E}">
        <p14:creationId xmlns:p14="http://schemas.microsoft.com/office/powerpoint/2010/main" val="7892064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xmlns="" id="{FE3549F6-9500-45E7-A83C-5C523266A5A7}"/>
              </a:ext>
            </a:extLst>
          </p:cNvPr>
          <p:cNvSpPr txBox="1">
            <a:spLocks/>
          </p:cNvSpPr>
          <p:nvPr/>
        </p:nvSpPr>
        <p:spPr>
          <a:xfrm>
            <a:off x="125083" y="102397"/>
            <a:ext cx="7772400" cy="55209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2400" b="1" dirty="0">
                <a:solidFill>
                  <a:schemeClr val="accent1"/>
                </a:solidFill>
              </a:rPr>
              <a:t>3. JUSTIFICACIÓN</a:t>
            </a:r>
          </a:p>
        </p:txBody>
      </p:sp>
      <p:graphicFrame>
        <p:nvGraphicFramePr>
          <p:cNvPr id="5" name="4 Diagrama"/>
          <p:cNvGraphicFramePr/>
          <p:nvPr>
            <p:extLst>
              <p:ext uri="{D42A27DB-BD31-4B8C-83A1-F6EECF244321}">
                <p14:modId xmlns:p14="http://schemas.microsoft.com/office/powerpoint/2010/main" val="3260305160"/>
              </p:ext>
            </p:extLst>
          </p:nvPr>
        </p:nvGraphicFramePr>
        <p:xfrm>
          <a:off x="125083" y="866648"/>
          <a:ext cx="6294005" cy="57353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5 Rectángulo"/>
          <p:cNvSpPr/>
          <p:nvPr/>
        </p:nvSpPr>
        <p:spPr>
          <a:xfrm>
            <a:off x="6547104" y="2816352"/>
            <a:ext cx="2322576" cy="1865376"/>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EC" dirty="0" smtClean="0"/>
              <a:t>Pertinencia de realización de estudios que relacione factores climáticos con temas de salud pública</a:t>
            </a:r>
            <a:endParaRPr lang="es-EC" dirty="0"/>
          </a:p>
        </p:txBody>
      </p:sp>
    </p:spTree>
    <p:extLst>
      <p:ext uri="{BB962C8B-B14F-4D97-AF65-F5344CB8AC3E}">
        <p14:creationId xmlns:p14="http://schemas.microsoft.com/office/powerpoint/2010/main" val="26661849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xmlns="" id="{005890A6-6A54-4733-981C-D0CC12E1CB1D}"/>
              </a:ext>
            </a:extLst>
          </p:cNvPr>
          <p:cNvSpPr>
            <a:spLocks noGrp="1"/>
          </p:cNvSpPr>
          <p:nvPr>
            <p:ph sz="quarter" idx="1"/>
          </p:nvPr>
        </p:nvSpPr>
        <p:spPr>
          <a:xfrm>
            <a:off x="628650" y="2724509"/>
            <a:ext cx="7886700" cy="1774825"/>
          </a:xfrm>
        </p:spPr>
        <p:txBody>
          <a:bodyPr/>
          <a:lstStyle/>
          <a:p>
            <a:pPr marL="0" indent="0" algn="ctr">
              <a:buNone/>
            </a:pPr>
            <a:r>
              <a:rPr lang="es-EC" dirty="0"/>
              <a:t>¿Cómo la precipitación y la presencia de vegetación en la provincia de Manabí afectan en la incidencia de casos de enfermedades vectoriales transmitidas por </a:t>
            </a:r>
            <a:r>
              <a:rPr lang="es-EC" i="1" dirty="0"/>
              <a:t>Aedes aegypti</a:t>
            </a:r>
            <a:r>
              <a:rPr lang="es-EC" dirty="0"/>
              <a:t>?</a:t>
            </a:r>
          </a:p>
        </p:txBody>
      </p:sp>
      <p:sp>
        <p:nvSpPr>
          <p:cNvPr id="4" name="Título 1">
            <a:extLst>
              <a:ext uri="{FF2B5EF4-FFF2-40B4-BE49-F238E27FC236}">
                <a16:creationId xmlns:a16="http://schemas.microsoft.com/office/drawing/2014/main" xmlns="" id="{326AE72E-25BD-44A7-BEED-B5E3311661F3}"/>
              </a:ext>
            </a:extLst>
          </p:cNvPr>
          <p:cNvSpPr txBox="1">
            <a:spLocks/>
          </p:cNvSpPr>
          <p:nvPr/>
        </p:nvSpPr>
        <p:spPr>
          <a:xfrm>
            <a:off x="125083" y="134470"/>
            <a:ext cx="7772400" cy="55209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2400" b="1" dirty="0">
                <a:solidFill>
                  <a:schemeClr val="accent1"/>
                </a:solidFill>
              </a:rPr>
              <a:t>4. PROBLEMA</a:t>
            </a:r>
          </a:p>
        </p:txBody>
      </p:sp>
    </p:spTree>
    <p:extLst>
      <p:ext uri="{BB962C8B-B14F-4D97-AF65-F5344CB8AC3E}">
        <p14:creationId xmlns:p14="http://schemas.microsoft.com/office/powerpoint/2010/main" val="418887491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xmlns="" id="{647AB250-3E4D-4050-9FC2-D747321D14D3}"/>
              </a:ext>
            </a:extLst>
          </p:cNvPr>
          <p:cNvSpPr>
            <a:spLocks noGrp="1"/>
          </p:cNvSpPr>
          <p:nvPr>
            <p:ph sz="quarter" idx="1"/>
          </p:nvPr>
        </p:nvSpPr>
        <p:spPr>
          <a:xfrm>
            <a:off x="224467" y="2626342"/>
            <a:ext cx="8695067" cy="2412562"/>
          </a:xfrm>
        </p:spPr>
        <p:style>
          <a:lnRef idx="1">
            <a:schemeClr val="accent2"/>
          </a:lnRef>
          <a:fillRef idx="2">
            <a:schemeClr val="accent2"/>
          </a:fillRef>
          <a:effectRef idx="1">
            <a:schemeClr val="accent2"/>
          </a:effectRef>
          <a:fontRef idx="minor">
            <a:schemeClr val="dk1"/>
          </a:fontRef>
        </p:style>
        <p:txBody>
          <a:bodyPr>
            <a:normAutofit fontScale="92500" lnSpcReduction="20000"/>
          </a:bodyPr>
          <a:lstStyle/>
          <a:p>
            <a:pPr marL="0" indent="0" algn="just">
              <a:buNone/>
            </a:pPr>
            <a:r>
              <a:rPr lang="es-EC" sz="2400" dirty="0"/>
              <a:t>Comprobar la correlación entre la incidencia de casos ETV del vector Aedes aegypti con la precipitación e índice de vegetación mediante el análisis de datos proporcionados por el sistema SIVE-Alerta desde marzo de 2013 hasta marzo de 2017 y un estudio de cubos espacio temporales de precipitación e índice de vegetación, con el fin de utilizar un modelo predictivo de incidencia de casos ETV en la provincia de Manabí, que sirva de insumo para la planificación del control vectorial de la </a:t>
            </a:r>
            <a:r>
              <a:rPr lang="es-EC" sz="2400" dirty="0" smtClean="0"/>
              <a:t>zona.</a:t>
            </a:r>
            <a:endParaRPr lang="es-EC" sz="2400" dirty="0"/>
          </a:p>
        </p:txBody>
      </p:sp>
      <p:sp>
        <p:nvSpPr>
          <p:cNvPr id="4" name="Título 1">
            <a:extLst>
              <a:ext uri="{FF2B5EF4-FFF2-40B4-BE49-F238E27FC236}">
                <a16:creationId xmlns:a16="http://schemas.microsoft.com/office/drawing/2014/main" xmlns="" id="{C633CC66-30BA-4C2D-9611-3D4C61BA3F25}"/>
              </a:ext>
            </a:extLst>
          </p:cNvPr>
          <p:cNvSpPr txBox="1">
            <a:spLocks/>
          </p:cNvSpPr>
          <p:nvPr/>
        </p:nvSpPr>
        <p:spPr>
          <a:xfrm>
            <a:off x="224466" y="346770"/>
            <a:ext cx="7772400" cy="55209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2400" b="1" dirty="0">
                <a:solidFill>
                  <a:schemeClr val="accent1"/>
                </a:solidFill>
              </a:rPr>
              <a:t>5. OBJETIVO GENERAL</a:t>
            </a:r>
          </a:p>
        </p:txBody>
      </p:sp>
      <p:sp>
        <p:nvSpPr>
          <p:cNvPr id="6" name="Marcador de contenido 2">
            <a:extLst>
              <a:ext uri="{FF2B5EF4-FFF2-40B4-BE49-F238E27FC236}">
                <a16:creationId xmlns:a16="http://schemas.microsoft.com/office/drawing/2014/main" xmlns="" id="{6351FF6E-A5EA-4EAC-9E56-6D9D9DFBBF29}"/>
              </a:ext>
            </a:extLst>
          </p:cNvPr>
          <p:cNvSpPr txBox="1">
            <a:spLocks/>
          </p:cNvSpPr>
          <p:nvPr/>
        </p:nvSpPr>
        <p:spPr>
          <a:xfrm>
            <a:off x="224466" y="4231658"/>
            <a:ext cx="4938083" cy="172748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es-EC" dirty="0"/>
              <a:t>	</a:t>
            </a:r>
          </a:p>
        </p:txBody>
      </p:sp>
    </p:spTree>
    <p:extLst>
      <p:ext uri="{BB962C8B-B14F-4D97-AF65-F5344CB8AC3E}">
        <p14:creationId xmlns:p14="http://schemas.microsoft.com/office/powerpoint/2010/main" val="15602283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F691EE7-40F6-4FEE-B00C-B0E392D093B5}"/>
              </a:ext>
            </a:extLst>
          </p:cNvPr>
          <p:cNvSpPr>
            <a:spLocks noGrp="1"/>
          </p:cNvSpPr>
          <p:nvPr>
            <p:ph type="title"/>
          </p:nvPr>
        </p:nvSpPr>
        <p:spPr>
          <a:xfrm>
            <a:off x="301752" y="325314"/>
            <a:ext cx="8534400" cy="758952"/>
          </a:xfrm>
        </p:spPr>
        <p:txBody>
          <a:bodyPr>
            <a:normAutofit/>
          </a:bodyPr>
          <a:lstStyle/>
          <a:p>
            <a:r>
              <a:rPr lang="es-EC" sz="2800" dirty="0"/>
              <a:t>PROVINCIA DE MANABÍ</a:t>
            </a:r>
          </a:p>
        </p:txBody>
      </p:sp>
      <p:sp>
        <p:nvSpPr>
          <p:cNvPr id="8" name="Título 1">
            <a:extLst>
              <a:ext uri="{FF2B5EF4-FFF2-40B4-BE49-F238E27FC236}">
                <a16:creationId xmlns:a16="http://schemas.microsoft.com/office/drawing/2014/main" xmlns="" id="{B718BAAC-ACF4-4113-BD31-E8F467691BD4}"/>
              </a:ext>
            </a:extLst>
          </p:cNvPr>
          <p:cNvSpPr txBox="1">
            <a:spLocks/>
          </p:cNvSpPr>
          <p:nvPr/>
        </p:nvSpPr>
        <p:spPr>
          <a:xfrm>
            <a:off x="125083" y="90510"/>
            <a:ext cx="7772400" cy="55209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2400" b="1" dirty="0">
                <a:solidFill>
                  <a:schemeClr val="accent1"/>
                </a:solidFill>
              </a:rPr>
              <a:t>6. UBICACIÓN</a:t>
            </a:r>
          </a:p>
        </p:txBody>
      </p:sp>
      <p:grpSp>
        <p:nvGrpSpPr>
          <p:cNvPr id="20" name="19 Grupo"/>
          <p:cNvGrpSpPr/>
          <p:nvPr/>
        </p:nvGrpSpPr>
        <p:grpSpPr>
          <a:xfrm>
            <a:off x="510988" y="1774733"/>
            <a:ext cx="8269940" cy="4426603"/>
            <a:chOff x="510988" y="1774733"/>
            <a:chExt cx="8269940" cy="4426603"/>
          </a:xfrm>
        </p:grpSpPr>
        <p:grpSp>
          <p:nvGrpSpPr>
            <p:cNvPr id="19" name="18 Grupo"/>
            <p:cNvGrpSpPr/>
            <p:nvPr/>
          </p:nvGrpSpPr>
          <p:grpSpPr>
            <a:xfrm>
              <a:off x="510988" y="1774733"/>
              <a:ext cx="8243046" cy="4426603"/>
              <a:chOff x="510988" y="1774733"/>
              <a:chExt cx="8243046" cy="4426603"/>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199" y="1774733"/>
                <a:ext cx="4105835" cy="4426603"/>
              </a:xfrm>
              <a:prstGeom prst="rect">
                <a:avLst/>
              </a:prstGeom>
              <a:ln w="9525">
                <a:solidFill>
                  <a:schemeClr val="tx1"/>
                </a:solidFill>
                <a:miter lim="800000"/>
                <a:headEnd/>
                <a:tailEnd/>
              </a:ln>
              <a:effectLst>
                <a:outerShdw blurRad="57150" dist="50800" dir="2700000" algn="tl" rotWithShape="0">
                  <a:srgbClr val="000000">
                    <a:alpha val="40000"/>
                  </a:srgbClr>
                </a:outerShdw>
              </a:effectLst>
              <a:extLst>
                <a:ext uri="{909E8E84-426E-40DD-AFC4-6F175D3DCCD1}">
                  <a14:hiddenFill xmlns:a14="http://schemas.microsoft.com/office/drawing/2010/main">
                    <a:solidFill>
                      <a:schemeClr val="accent1"/>
                    </a:solidFill>
                  </a14:hiddenFill>
                </a:ext>
              </a:extLst>
            </p:spPr>
          </p:pic>
          <p:grpSp>
            <p:nvGrpSpPr>
              <p:cNvPr id="15" name="14 Grupo"/>
              <p:cNvGrpSpPr/>
              <p:nvPr/>
            </p:nvGrpSpPr>
            <p:grpSpPr>
              <a:xfrm>
                <a:off x="510988" y="2541494"/>
                <a:ext cx="5513294" cy="1559859"/>
                <a:chOff x="510988" y="2541494"/>
                <a:chExt cx="5513294" cy="1559859"/>
              </a:xfrm>
            </p:grpSpPr>
            <p:sp>
              <p:nvSpPr>
                <p:cNvPr id="4" name="3 Rectángulo"/>
                <p:cNvSpPr/>
                <p:nvPr/>
              </p:nvSpPr>
              <p:spPr>
                <a:xfrm>
                  <a:off x="4948518" y="2541494"/>
                  <a:ext cx="1075764" cy="1559859"/>
                </a:xfrm>
                <a:prstGeom prst="rect">
                  <a:avLst/>
                </a:prstGeom>
                <a:noFill/>
                <a:ln w="28575">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6" name="5 CuadroTexto"/>
                <p:cNvSpPr txBox="1"/>
                <p:nvPr/>
              </p:nvSpPr>
              <p:spPr>
                <a:xfrm>
                  <a:off x="510988" y="2864223"/>
                  <a:ext cx="2514600" cy="646331"/>
                </a:xfrm>
                <a:prstGeom prst="rect">
                  <a:avLst/>
                </a:prstGeom>
                <a:ln w="28575">
                  <a:solidFill>
                    <a:srgbClr val="C00000"/>
                  </a:solidFill>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s-EC" dirty="0" smtClean="0"/>
                    <a:t>ZONA DE ESTUDIO</a:t>
                  </a:r>
                </a:p>
                <a:p>
                  <a:pPr algn="ctr"/>
                  <a:r>
                    <a:rPr lang="es-EC" dirty="0" smtClean="0"/>
                    <a:t>Provincia de Manabí</a:t>
                  </a:r>
                  <a:endParaRPr lang="es-EC" dirty="0"/>
                </a:p>
              </p:txBody>
            </p:sp>
            <p:cxnSp>
              <p:nvCxnSpPr>
                <p:cNvPr id="10" name="9 Conector recto"/>
                <p:cNvCxnSpPr/>
                <p:nvPr/>
              </p:nvCxnSpPr>
              <p:spPr>
                <a:xfrm flipV="1">
                  <a:off x="3025588" y="2541494"/>
                  <a:ext cx="1922930" cy="322729"/>
                </a:xfrm>
                <a:prstGeom prst="line">
                  <a:avLst/>
                </a:prstGeom>
              </p:spPr>
              <p:style>
                <a:lnRef idx="3">
                  <a:schemeClr val="accent1"/>
                </a:lnRef>
                <a:fillRef idx="0">
                  <a:schemeClr val="accent1"/>
                </a:fillRef>
                <a:effectRef idx="2">
                  <a:schemeClr val="accent1"/>
                </a:effectRef>
                <a:fontRef idx="minor">
                  <a:schemeClr val="tx1"/>
                </a:fontRef>
              </p:style>
            </p:cxnSp>
            <p:cxnSp>
              <p:nvCxnSpPr>
                <p:cNvPr id="12" name="11 Conector recto"/>
                <p:cNvCxnSpPr/>
                <p:nvPr/>
              </p:nvCxnSpPr>
              <p:spPr>
                <a:xfrm>
                  <a:off x="3025588" y="3510554"/>
                  <a:ext cx="1922930" cy="590799"/>
                </a:xfrm>
                <a:prstGeom prst="line">
                  <a:avLst/>
                </a:prstGeom>
              </p:spPr>
              <p:style>
                <a:lnRef idx="3">
                  <a:schemeClr val="accent1"/>
                </a:lnRef>
                <a:fillRef idx="0">
                  <a:schemeClr val="accent1"/>
                </a:fillRef>
                <a:effectRef idx="2">
                  <a:schemeClr val="accent1"/>
                </a:effectRef>
                <a:fontRef idx="minor">
                  <a:schemeClr val="tx1"/>
                </a:fontRef>
              </p:style>
            </p:cxnSp>
          </p:grpSp>
        </p:grpSp>
        <p:sp>
          <p:nvSpPr>
            <p:cNvPr id="14" name="13 CuadroTexto"/>
            <p:cNvSpPr txBox="1"/>
            <p:nvPr/>
          </p:nvSpPr>
          <p:spPr>
            <a:xfrm>
              <a:off x="6279776" y="3379749"/>
              <a:ext cx="1331259" cy="246221"/>
            </a:xfrm>
            <a:prstGeom prst="rect">
              <a:avLst/>
            </a:prstGeom>
            <a:noFill/>
          </p:spPr>
          <p:txBody>
            <a:bodyPr wrap="square" rtlCol="0">
              <a:spAutoFit/>
            </a:bodyPr>
            <a:lstStyle/>
            <a:p>
              <a:pPr algn="ctr"/>
              <a:r>
                <a:rPr lang="es-EC" sz="1000" dirty="0" smtClean="0">
                  <a:latin typeface="Arial" panose="020B0604020202020204" pitchFamily="34" charset="0"/>
                  <a:cs typeface="Arial" panose="020B0604020202020204" pitchFamily="34" charset="0"/>
                </a:rPr>
                <a:t>ECUADOR</a:t>
              </a:r>
              <a:endParaRPr lang="es-EC" sz="1000" dirty="0">
                <a:latin typeface="Arial" panose="020B0604020202020204" pitchFamily="34" charset="0"/>
                <a:cs typeface="Arial" panose="020B0604020202020204" pitchFamily="34" charset="0"/>
              </a:endParaRPr>
            </a:p>
          </p:txBody>
        </p:sp>
        <p:sp>
          <p:nvSpPr>
            <p:cNvPr id="16" name="15 CuadroTexto"/>
            <p:cNvSpPr txBox="1"/>
            <p:nvPr/>
          </p:nvSpPr>
          <p:spPr>
            <a:xfrm>
              <a:off x="7097805" y="1931949"/>
              <a:ext cx="1331259" cy="215444"/>
            </a:xfrm>
            <a:prstGeom prst="rect">
              <a:avLst/>
            </a:prstGeom>
            <a:noFill/>
          </p:spPr>
          <p:txBody>
            <a:bodyPr wrap="square" rtlCol="0">
              <a:spAutoFit/>
            </a:bodyPr>
            <a:lstStyle/>
            <a:p>
              <a:pPr algn="ctr"/>
              <a:r>
                <a:rPr lang="es-EC" sz="800" dirty="0" smtClean="0">
                  <a:latin typeface="Arial" panose="020B0604020202020204" pitchFamily="34" charset="0"/>
                  <a:cs typeface="Arial" panose="020B0604020202020204" pitchFamily="34" charset="0"/>
                </a:rPr>
                <a:t>COLOMBIA</a:t>
              </a:r>
              <a:endParaRPr lang="es-EC" sz="800" dirty="0">
                <a:latin typeface="Arial" panose="020B0604020202020204" pitchFamily="34" charset="0"/>
                <a:cs typeface="Arial" panose="020B0604020202020204" pitchFamily="34" charset="0"/>
              </a:endParaRPr>
            </a:p>
          </p:txBody>
        </p:sp>
        <p:sp>
          <p:nvSpPr>
            <p:cNvPr id="17" name="16 CuadroTexto"/>
            <p:cNvSpPr txBox="1"/>
            <p:nvPr/>
          </p:nvSpPr>
          <p:spPr>
            <a:xfrm>
              <a:off x="7250205" y="4706526"/>
              <a:ext cx="1331259" cy="246221"/>
            </a:xfrm>
            <a:prstGeom prst="rect">
              <a:avLst/>
            </a:prstGeom>
            <a:noFill/>
          </p:spPr>
          <p:txBody>
            <a:bodyPr wrap="square" rtlCol="0">
              <a:spAutoFit/>
            </a:bodyPr>
            <a:lstStyle/>
            <a:p>
              <a:pPr algn="ctr"/>
              <a:r>
                <a:rPr lang="es-EC" sz="1000" dirty="0" smtClean="0">
                  <a:latin typeface="Arial" panose="020B0604020202020204" pitchFamily="34" charset="0"/>
                  <a:cs typeface="Arial" panose="020B0604020202020204" pitchFamily="34" charset="0"/>
                </a:rPr>
                <a:t>PERÚ</a:t>
              </a:r>
              <a:endParaRPr lang="es-EC" sz="1000" dirty="0">
                <a:latin typeface="Arial" panose="020B0604020202020204" pitchFamily="34" charset="0"/>
                <a:cs typeface="Arial" panose="020B0604020202020204" pitchFamily="34" charset="0"/>
              </a:endParaRPr>
            </a:p>
          </p:txBody>
        </p:sp>
        <p:sp>
          <p:nvSpPr>
            <p:cNvPr id="18" name="17 CuadroTexto"/>
            <p:cNvSpPr txBox="1"/>
            <p:nvPr/>
          </p:nvSpPr>
          <p:spPr>
            <a:xfrm>
              <a:off x="7449669" y="5140753"/>
              <a:ext cx="1331259" cy="200055"/>
            </a:xfrm>
            <a:prstGeom prst="rect">
              <a:avLst/>
            </a:prstGeom>
            <a:noFill/>
          </p:spPr>
          <p:txBody>
            <a:bodyPr wrap="square" rtlCol="0">
              <a:spAutoFit/>
            </a:bodyPr>
            <a:lstStyle/>
            <a:p>
              <a:pPr algn="ctr"/>
              <a:r>
                <a:rPr lang="es-EC" sz="700" dirty="0" smtClean="0">
                  <a:latin typeface="Arial" panose="020B0604020202020204" pitchFamily="34" charset="0"/>
                  <a:cs typeface="Arial" panose="020B0604020202020204" pitchFamily="34" charset="0"/>
                </a:rPr>
                <a:t>ISLAS GALÁPAGOS</a:t>
              </a:r>
              <a:endParaRPr lang="es-EC" sz="700" dirty="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7002453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xmlns="" id="{68C960E9-449A-4384-82FD-38A5CE86C6DC}"/>
              </a:ext>
            </a:extLst>
          </p:cNvPr>
          <p:cNvSpPr txBox="1">
            <a:spLocks/>
          </p:cNvSpPr>
          <p:nvPr/>
        </p:nvSpPr>
        <p:spPr>
          <a:xfrm>
            <a:off x="167316" y="213420"/>
            <a:ext cx="7772400" cy="55209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s-EC" sz="2400" b="1" dirty="0">
              <a:solidFill>
                <a:schemeClr val="accent1"/>
              </a:solidFill>
            </a:endParaRPr>
          </a:p>
        </p:txBody>
      </p:sp>
      <p:sp>
        <p:nvSpPr>
          <p:cNvPr id="5" name="Título 1">
            <a:extLst>
              <a:ext uri="{FF2B5EF4-FFF2-40B4-BE49-F238E27FC236}">
                <a16:creationId xmlns:a16="http://schemas.microsoft.com/office/drawing/2014/main" xmlns="" id="{670055E6-E811-4622-AF65-9038AF745970}"/>
              </a:ext>
            </a:extLst>
          </p:cNvPr>
          <p:cNvSpPr txBox="1">
            <a:spLocks/>
          </p:cNvSpPr>
          <p:nvPr/>
        </p:nvSpPr>
        <p:spPr>
          <a:xfrm>
            <a:off x="125083" y="90510"/>
            <a:ext cx="7772400" cy="55209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2400" b="1" dirty="0">
                <a:solidFill>
                  <a:schemeClr val="accent1"/>
                </a:solidFill>
              </a:rPr>
              <a:t>7. INSUMOS</a:t>
            </a:r>
          </a:p>
        </p:txBody>
      </p:sp>
      <p:graphicFrame>
        <p:nvGraphicFramePr>
          <p:cNvPr id="15" name="Table 14">
            <a:extLst>
              <a:ext uri="{FF2B5EF4-FFF2-40B4-BE49-F238E27FC236}">
                <a16:creationId xmlns:a16="http://schemas.microsoft.com/office/drawing/2014/main" xmlns="" id="{4023DD2E-6225-4A0D-A4C8-958C923634AD}"/>
              </a:ext>
            </a:extLst>
          </p:cNvPr>
          <p:cNvGraphicFramePr>
            <a:graphicFrameLocks noGrp="1"/>
          </p:cNvGraphicFramePr>
          <p:nvPr>
            <p:extLst>
              <p:ext uri="{D42A27DB-BD31-4B8C-83A1-F6EECF244321}">
                <p14:modId xmlns:p14="http://schemas.microsoft.com/office/powerpoint/2010/main" val="1976819626"/>
              </p:ext>
            </p:extLst>
          </p:nvPr>
        </p:nvGraphicFramePr>
        <p:xfrm>
          <a:off x="588869" y="631041"/>
          <a:ext cx="8020050" cy="1921809"/>
        </p:xfrm>
        <a:graphic>
          <a:graphicData uri="http://schemas.openxmlformats.org/drawingml/2006/table">
            <a:tbl>
              <a:tblPr firstRow="1" bandRow="1">
                <a:tableStyleId>{5C22544A-7EE6-4342-B048-85BDC9FD1C3A}</a:tableStyleId>
              </a:tblPr>
              <a:tblGrid>
                <a:gridCol w="1554480">
                  <a:extLst>
                    <a:ext uri="{9D8B030D-6E8A-4147-A177-3AD203B41FA5}">
                      <a16:colId xmlns:a16="http://schemas.microsoft.com/office/drawing/2014/main" xmlns="" val="2265427187"/>
                    </a:ext>
                  </a:extLst>
                </a:gridCol>
                <a:gridCol w="1554480">
                  <a:extLst>
                    <a:ext uri="{9D8B030D-6E8A-4147-A177-3AD203B41FA5}">
                      <a16:colId xmlns:a16="http://schemas.microsoft.com/office/drawing/2014/main" xmlns="" val="3411937886"/>
                    </a:ext>
                  </a:extLst>
                </a:gridCol>
                <a:gridCol w="1272540">
                  <a:extLst>
                    <a:ext uri="{9D8B030D-6E8A-4147-A177-3AD203B41FA5}">
                      <a16:colId xmlns:a16="http://schemas.microsoft.com/office/drawing/2014/main" xmlns="" val="154663057"/>
                    </a:ext>
                  </a:extLst>
                </a:gridCol>
                <a:gridCol w="1836420">
                  <a:extLst>
                    <a:ext uri="{9D8B030D-6E8A-4147-A177-3AD203B41FA5}">
                      <a16:colId xmlns:a16="http://schemas.microsoft.com/office/drawing/2014/main" xmlns="" val="2566688301"/>
                    </a:ext>
                  </a:extLst>
                </a:gridCol>
                <a:gridCol w="1802130">
                  <a:extLst>
                    <a:ext uri="{9D8B030D-6E8A-4147-A177-3AD203B41FA5}">
                      <a16:colId xmlns:a16="http://schemas.microsoft.com/office/drawing/2014/main" xmlns="" val="192171256"/>
                    </a:ext>
                  </a:extLst>
                </a:gridCol>
              </a:tblGrid>
              <a:tr h="370840">
                <a:tc>
                  <a:txBody>
                    <a:bodyPr/>
                    <a:lstStyle/>
                    <a:p>
                      <a:r>
                        <a:rPr lang="es-EC" sz="1600" dirty="0"/>
                        <a:t>TEMÁTICA</a:t>
                      </a:r>
                    </a:p>
                  </a:txBody>
                  <a:tcPr/>
                </a:tc>
                <a:tc>
                  <a:txBody>
                    <a:bodyPr/>
                    <a:lstStyle/>
                    <a:p>
                      <a:r>
                        <a:rPr lang="es-EC" sz="1600" dirty="0"/>
                        <a:t>FUENTE</a:t>
                      </a:r>
                    </a:p>
                  </a:txBody>
                  <a:tcPr/>
                </a:tc>
                <a:tc>
                  <a:txBody>
                    <a:bodyPr/>
                    <a:lstStyle/>
                    <a:p>
                      <a:r>
                        <a:rPr lang="es-EC" sz="1600" dirty="0"/>
                        <a:t>UNIDAD</a:t>
                      </a:r>
                    </a:p>
                  </a:txBody>
                  <a:tcPr/>
                </a:tc>
                <a:tc>
                  <a:txBody>
                    <a:bodyPr/>
                    <a:lstStyle/>
                    <a:p>
                      <a:r>
                        <a:rPr lang="es-EC" sz="1600" dirty="0"/>
                        <a:t>RESOLUCIÓN TEMPORAL</a:t>
                      </a:r>
                    </a:p>
                  </a:txBody>
                  <a:tcPr/>
                </a:tc>
                <a:tc>
                  <a:txBody>
                    <a:bodyPr/>
                    <a:lstStyle/>
                    <a:p>
                      <a:r>
                        <a:rPr lang="es-EC" sz="1600" dirty="0"/>
                        <a:t>RESOLUCIÓN ESPACIAL</a:t>
                      </a:r>
                    </a:p>
                  </a:txBody>
                  <a:tcPr/>
                </a:tc>
                <a:extLst>
                  <a:ext uri="{0D108BD9-81ED-4DB2-BD59-A6C34878D82A}">
                    <a16:rowId xmlns:a16="http://schemas.microsoft.com/office/drawing/2014/main" xmlns="" val="1703050784"/>
                  </a:ext>
                </a:extLst>
              </a:tr>
              <a:tr h="519729">
                <a:tc>
                  <a:txBody>
                    <a:bodyPr/>
                    <a:lstStyle/>
                    <a:p>
                      <a:r>
                        <a:rPr lang="es-EC" sz="1600" dirty="0"/>
                        <a:t>Precipitación</a:t>
                      </a:r>
                    </a:p>
                  </a:txBody>
                  <a:tcPr/>
                </a:tc>
                <a:tc>
                  <a:txBody>
                    <a:bodyPr/>
                    <a:lstStyle/>
                    <a:p>
                      <a:r>
                        <a:rPr lang="es-EC" sz="1600" dirty="0"/>
                        <a:t>CMORPH</a:t>
                      </a:r>
                    </a:p>
                  </a:txBody>
                  <a:tcPr/>
                </a:tc>
                <a:tc>
                  <a:txBody>
                    <a:bodyPr/>
                    <a:lstStyle/>
                    <a:p>
                      <a:r>
                        <a:rPr lang="es-EC" sz="1600" dirty="0"/>
                        <a:t>mm/h</a:t>
                      </a:r>
                    </a:p>
                  </a:txBody>
                  <a:tcPr/>
                </a:tc>
                <a:tc>
                  <a:txBody>
                    <a:bodyPr/>
                    <a:lstStyle/>
                    <a:p>
                      <a:r>
                        <a:rPr lang="es-EC" sz="1600" dirty="0"/>
                        <a:t>30 minutos</a:t>
                      </a:r>
                    </a:p>
                  </a:txBody>
                  <a:tcPr/>
                </a:tc>
                <a:tc>
                  <a:txBody>
                    <a:bodyPr/>
                    <a:lstStyle/>
                    <a:p>
                      <a:r>
                        <a:rPr lang="es-EC" sz="1600" dirty="0"/>
                        <a:t>8 km</a:t>
                      </a:r>
                    </a:p>
                  </a:txBody>
                  <a:tcPr/>
                </a:tc>
                <a:extLst>
                  <a:ext uri="{0D108BD9-81ED-4DB2-BD59-A6C34878D82A}">
                    <a16:rowId xmlns:a16="http://schemas.microsoft.com/office/drawing/2014/main" xmlns="" val="1912910501"/>
                  </a:ext>
                </a:extLst>
              </a:tr>
              <a:tr h="370840">
                <a:tc>
                  <a:txBody>
                    <a:bodyPr/>
                    <a:lstStyle/>
                    <a:p>
                      <a:r>
                        <a:rPr lang="es-EC" sz="1600" dirty="0"/>
                        <a:t>Cobertura de Suelo/Índice de vegetación</a:t>
                      </a:r>
                    </a:p>
                  </a:txBody>
                  <a:tcPr/>
                </a:tc>
                <a:tc>
                  <a:txBody>
                    <a:bodyPr/>
                    <a:lstStyle/>
                    <a:p>
                      <a:r>
                        <a:rPr lang="es-EC" sz="1600" dirty="0"/>
                        <a:t>MODIS-VI</a:t>
                      </a:r>
                    </a:p>
                    <a:p>
                      <a:r>
                        <a:rPr lang="es-EC" sz="1600" dirty="0"/>
                        <a:t>MOD/MYD/13Q1</a:t>
                      </a:r>
                    </a:p>
                  </a:txBody>
                  <a:tcPr/>
                </a:tc>
                <a:tc>
                  <a:txBody>
                    <a:bodyPr/>
                    <a:lstStyle/>
                    <a:p>
                      <a:r>
                        <a:rPr lang="es-EC" sz="1600" dirty="0"/>
                        <a:t>Índice EVI </a:t>
                      </a:r>
                    </a:p>
                  </a:txBody>
                  <a:tcPr/>
                </a:tc>
                <a:tc>
                  <a:txBody>
                    <a:bodyPr/>
                    <a:lstStyle/>
                    <a:p>
                      <a:r>
                        <a:rPr lang="es-EC" sz="1600" dirty="0"/>
                        <a:t>8 días (16 días cada satélite Terra y Aqua)</a:t>
                      </a:r>
                    </a:p>
                  </a:txBody>
                  <a:tcPr/>
                </a:tc>
                <a:tc>
                  <a:txBody>
                    <a:bodyPr/>
                    <a:lstStyle/>
                    <a:p>
                      <a:r>
                        <a:rPr lang="es-EC" sz="1600" dirty="0"/>
                        <a:t>250 m </a:t>
                      </a:r>
                    </a:p>
                  </a:txBody>
                  <a:tcPr/>
                </a:tc>
                <a:extLst>
                  <a:ext uri="{0D108BD9-81ED-4DB2-BD59-A6C34878D82A}">
                    <a16:rowId xmlns:a16="http://schemas.microsoft.com/office/drawing/2014/main" xmlns="" val="3054488710"/>
                  </a:ext>
                </a:extLst>
              </a:tr>
            </a:tbl>
          </a:graphicData>
        </a:graphic>
      </p:graphicFrame>
      <p:sp>
        <p:nvSpPr>
          <p:cNvPr id="2" name="1 Rectángulo"/>
          <p:cNvSpPr/>
          <p:nvPr/>
        </p:nvSpPr>
        <p:spPr>
          <a:xfrm>
            <a:off x="1321872" y="5105081"/>
            <a:ext cx="2487705" cy="726141"/>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s-EC" dirty="0" smtClean="0"/>
              <a:t>TerrSet – Clark Labs</a:t>
            </a:r>
            <a:endParaRPr lang="es-EC" dirty="0"/>
          </a:p>
        </p:txBody>
      </p:sp>
      <p:graphicFrame>
        <p:nvGraphicFramePr>
          <p:cNvPr id="3" name="2 Tabla"/>
          <p:cNvGraphicFramePr>
            <a:graphicFrameLocks noGrp="1"/>
          </p:cNvGraphicFramePr>
          <p:nvPr>
            <p:extLst>
              <p:ext uri="{D42A27DB-BD31-4B8C-83A1-F6EECF244321}">
                <p14:modId xmlns:p14="http://schemas.microsoft.com/office/powerpoint/2010/main" val="4247546308"/>
              </p:ext>
            </p:extLst>
          </p:nvPr>
        </p:nvGraphicFramePr>
        <p:xfrm>
          <a:off x="578223" y="2759139"/>
          <a:ext cx="8014448" cy="1745626"/>
        </p:xfrm>
        <a:graphic>
          <a:graphicData uri="http://schemas.openxmlformats.org/drawingml/2006/table">
            <a:tbl>
              <a:tblPr firstRow="1" firstCol="1" bandRow="1">
                <a:tableStyleId>{10A1B5D5-9B99-4C35-A422-299274C87663}</a:tableStyleId>
              </a:tblPr>
              <a:tblGrid>
                <a:gridCol w="2245659">
                  <a:extLst>
                    <a:ext uri="{9D8B030D-6E8A-4147-A177-3AD203B41FA5}">
                      <a16:colId xmlns:a16="http://schemas.microsoft.com/office/drawing/2014/main" xmlns="" val="20000"/>
                    </a:ext>
                  </a:extLst>
                </a:gridCol>
                <a:gridCol w="1613647">
                  <a:extLst>
                    <a:ext uri="{9D8B030D-6E8A-4147-A177-3AD203B41FA5}">
                      <a16:colId xmlns:a16="http://schemas.microsoft.com/office/drawing/2014/main" xmlns="" val="20001"/>
                    </a:ext>
                  </a:extLst>
                </a:gridCol>
                <a:gridCol w="981636">
                  <a:extLst>
                    <a:ext uri="{9D8B030D-6E8A-4147-A177-3AD203B41FA5}">
                      <a16:colId xmlns:a16="http://schemas.microsoft.com/office/drawing/2014/main" xmlns="" val="20002"/>
                    </a:ext>
                  </a:extLst>
                </a:gridCol>
                <a:gridCol w="1532964">
                  <a:extLst>
                    <a:ext uri="{9D8B030D-6E8A-4147-A177-3AD203B41FA5}">
                      <a16:colId xmlns:a16="http://schemas.microsoft.com/office/drawing/2014/main" xmlns="" val="20003"/>
                    </a:ext>
                  </a:extLst>
                </a:gridCol>
                <a:gridCol w="1640542">
                  <a:extLst>
                    <a:ext uri="{9D8B030D-6E8A-4147-A177-3AD203B41FA5}">
                      <a16:colId xmlns:a16="http://schemas.microsoft.com/office/drawing/2014/main" xmlns="" val="20004"/>
                    </a:ext>
                  </a:extLst>
                </a:gridCol>
              </a:tblGrid>
              <a:tr h="508344">
                <a:tc>
                  <a:txBody>
                    <a:bodyPr/>
                    <a:lstStyle/>
                    <a:p>
                      <a:pPr marL="0" indent="0" algn="just">
                        <a:spcAft>
                          <a:spcPts val="0"/>
                        </a:spcAft>
                      </a:pPr>
                      <a:r>
                        <a:rPr lang="es-EC" sz="1200" dirty="0">
                          <a:effectLst/>
                        </a:rPr>
                        <a:t>TEMÁTICA</a:t>
                      </a:r>
                      <a:endParaRPr lang="es-EC" sz="2000" dirty="0">
                        <a:solidFill>
                          <a:srgbClr val="000000"/>
                        </a:solidFill>
                        <a:effectLst/>
                        <a:latin typeface="Times New Roman"/>
                        <a:ea typeface="Calibri"/>
                      </a:endParaRPr>
                    </a:p>
                  </a:txBody>
                  <a:tcPr marL="68580" marR="68580" marT="0" marB="0" anchor="ctr"/>
                </a:tc>
                <a:tc>
                  <a:txBody>
                    <a:bodyPr/>
                    <a:lstStyle/>
                    <a:p>
                      <a:pPr marL="0" indent="0" algn="just">
                        <a:spcAft>
                          <a:spcPts val="0"/>
                        </a:spcAft>
                      </a:pPr>
                      <a:r>
                        <a:rPr lang="es-EC" sz="1200" dirty="0">
                          <a:effectLst/>
                        </a:rPr>
                        <a:t>FUENTE</a:t>
                      </a:r>
                      <a:endParaRPr lang="es-EC" sz="2000" dirty="0">
                        <a:solidFill>
                          <a:srgbClr val="000000"/>
                        </a:solidFill>
                        <a:effectLst/>
                        <a:latin typeface="Times New Roman"/>
                        <a:ea typeface="Calibri"/>
                      </a:endParaRPr>
                    </a:p>
                  </a:txBody>
                  <a:tcPr marL="68580" marR="68580" marT="0" marB="0" anchor="ctr"/>
                </a:tc>
                <a:tc>
                  <a:txBody>
                    <a:bodyPr/>
                    <a:lstStyle/>
                    <a:p>
                      <a:pPr marL="0" indent="0" algn="just">
                        <a:spcAft>
                          <a:spcPts val="0"/>
                        </a:spcAft>
                      </a:pPr>
                      <a:r>
                        <a:rPr lang="es-EC" sz="1200" dirty="0">
                          <a:effectLst/>
                        </a:rPr>
                        <a:t>UNIDAD</a:t>
                      </a:r>
                      <a:endParaRPr lang="es-EC" sz="2000" dirty="0">
                        <a:solidFill>
                          <a:srgbClr val="000000"/>
                        </a:solidFill>
                        <a:effectLst/>
                        <a:latin typeface="Times New Roman"/>
                        <a:ea typeface="Calibri"/>
                      </a:endParaRPr>
                    </a:p>
                  </a:txBody>
                  <a:tcPr marL="68580" marR="68580" marT="0" marB="0" anchor="ctr"/>
                </a:tc>
                <a:tc>
                  <a:txBody>
                    <a:bodyPr/>
                    <a:lstStyle/>
                    <a:p>
                      <a:pPr marL="0" indent="0" algn="just">
                        <a:spcAft>
                          <a:spcPts val="0"/>
                        </a:spcAft>
                      </a:pPr>
                      <a:r>
                        <a:rPr lang="es-EC" sz="1200" dirty="0">
                          <a:effectLst/>
                        </a:rPr>
                        <a:t>RESOLUCIÓN TEMPORAL</a:t>
                      </a:r>
                      <a:endParaRPr lang="es-EC" sz="2000" dirty="0">
                        <a:solidFill>
                          <a:srgbClr val="000000"/>
                        </a:solidFill>
                        <a:effectLst/>
                        <a:latin typeface="Times New Roman"/>
                        <a:ea typeface="Calibri"/>
                      </a:endParaRPr>
                    </a:p>
                  </a:txBody>
                  <a:tcPr marL="68580" marR="68580" marT="0" marB="0" anchor="ctr"/>
                </a:tc>
                <a:tc>
                  <a:txBody>
                    <a:bodyPr/>
                    <a:lstStyle/>
                    <a:p>
                      <a:pPr marL="0" indent="0" algn="just">
                        <a:spcAft>
                          <a:spcPts val="0"/>
                        </a:spcAft>
                      </a:pPr>
                      <a:r>
                        <a:rPr lang="es-EC" sz="1200" dirty="0">
                          <a:effectLst/>
                        </a:rPr>
                        <a:t>COBERTURA ESPACIAL</a:t>
                      </a:r>
                      <a:endParaRPr lang="es-EC" sz="2000" dirty="0">
                        <a:solidFill>
                          <a:srgbClr val="000000"/>
                        </a:solidFill>
                        <a:effectLst/>
                        <a:latin typeface="Times New Roman"/>
                        <a:ea typeface="Calibri"/>
                      </a:endParaRPr>
                    </a:p>
                  </a:txBody>
                  <a:tcPr marL="68580" marR="68580" marT="0" marB="0" anchor="ctr"/>
                </a:tc>
                <a:extLst>
                  <a:ext uri="{0D108BD9-81ED-4DB2-BD59-A6C34878D82A}">
                    <a16:rowId xmlns:a16="http://schemas.microsoft.com/office/drawing/2014/main" xmlns="" val="10000"/>
                  </a:ext>
                </a:extLst>
              </a:tr>
              <a:tr h="1237282">
                <a:tc>
                  <a:txBody>
                    <a:bodyPr/>
                    <a:lstStyle/>
                    <a:p>
                      <a:pPr marL="0" indent="0" algn="just">
                        <a:spcAft>
                          <a:spcPts val="0"/>
                        </a:spcAft>
                      </a:pPr>
                      <a:r>
                        <a:rPr lang="es-EC" sz="1400" b="0" dirty="0">
                          <a:effectLst/>
                        </a:rPr>
                        <a:t>Casos de enfermedades vectoriales transmitidas por Aedes aegypti</a:t>
                      </a:r>
                      <a:endParaRPr lang="es-EC" sz="2000" b="0" dirty="0">
                        <a:solidFill>
                          <a:srgbClr val="000000"/>
                        </a:solidFill>
                        <a:effectLst/>
                        <a:latin typeface="Times New Roman"/>
                        <a:ea typeface="Calibri"/>
                      </a:endParaRPr>
                    </a:p>
                  </a:txBody>
                  <a:tcPr marL="68580" marR="68580" marT="0" marB="0" anchor="ctr"/>
                </a:tc>
                <a:tc>
                  <a:txBody>
                    <a:bodyPr/>
                    <a:lstStyle/>
                    <a:p>
                      <a:pPr marL="0" indent="53975" algn="just">
                        <a:spcAft>
                          <a:spcPts val="0"/>
                        </a:spcAft>
                      </a:pPr>
                      <a:r>
                        <a:rPr lang="es-EC" sz="1400" dirty="0">
                          <a:effectLst/>
                        </a:rPr>
                        <a:t>MSP-SIVE ALERTA</a:t>
                      </a:r>
                      <a:endParaRPr lang="es-EC" sz="2000" dirty="0">
                        <a:effectLst/>
                      </a:endParaRPr>
                    </a:p>
                    <a:p>
                      <a:pPr indent="252095" algn="just">
                        <a:spcAft>
                          <a:spcPts val="0"/>
                        </a:spcAft>
                      </a:pPr>
                      <a:r>
                        <a:rPr lang="es-EC" sz="1400" dirty="0">
                          <a:effectLst/>
                        </a:rPr>
                        <a:t>(2013-2017)</a:t>
                      </a:r>
                      <a:endParaRPr lang="es-EC" sz="2000" dirty="0">
                        <a:solidFill>
                          <a:srgbClr val="000000"/>
                        </a:solidFill>
                        <a:effectLst/>
                        <a:latin typeface="Times New Roman"/>
                        <a:ea typeface="Calibri"/>
                      </a:endParaRPr>
                    </a:p>
                  </a:txBody>
                  <a:tcPr marL="68580" marR="68580" marT="0" marB="0" anchor="ctr"/>
                </a:tc>
                <a:tc>
                  <a:txBody>
                    <a:bodyPr/>
                    <a:lstStyle/>
                    <a:p>
                      <a:pPr marL="0" indent="0" algn="just">
                        <a:spcAft>
                          <a:spcPts val="0"/>
                        </a:spcAft>
                      </a:pPr>
                      <a:r>
                        <a:rPr lang="es-ES" sz="1400" dirty="0">
                          <a:effectLst/>
                        </a:rPr>
                        <a:t>Número de casos</a:t>
                      </a:r>
                      <a:endParaRPr lang="es-EC" sz="2000" dirty="0">
                        <a:solidFill>
                          <a:srgbClr val="000000"/>
                        </a:solidFill>
                        <a:effectLst/>
                        <a:latin typeface="Times New Roman"/>
                        <a:ea typeface="Calibri"/>
                      </a:endParaRPr>
                    </a:p>
                  </a:txBody>
                  <a:tcPr marL="68580" marR="68580" marT="0" marB="0" anchor="ctr"/>
                </a:tc>
                <a:tc>
                  <a:txBody>
                    <a:bodyPr/>
                    <a:lstStyle/>
                    <a:p>
                      <a:pPr marL="0" indent="0" algn="just">
                        <a:spcAft>
                          <a:spcPts val="0"/>
                        </a:spcAft>
                      </a:pPr>
                      <a:r>
                        <a:rPr lang="es-ES" sz="1400" dirty="0">
                          <a:effectLst/>
                        </a:rPr>
                        <a:t>Semana epidemiológica (7 días)</a:t>
                      </a:r>
                      <a:endParaRPr lang="es-EC" sz="2000" dirty="0">
                        <a:solidFill>
                          <a:srgbClr val="000000"/>
                        </a:solidFill>
                        <a:effectLst/>
                        <a:latin typeface="Times New Roman"/>
                        <a:ea typeface="Calibri"/>
                      </a:endParaRPr>
                    </a:p>
                  </a:txBody>
                  <a:tcPr marL="68580" marR="68580" marT="0" marB="0" anchor="ctr"/>
                </a:tc>
                <a:tc>
                  <a:txBody>
                    <a:bodyPr/>
                    <a:lstStyle/>
                    <a:p>
                      <a:pPr marL="0" indent="0" algn="just">
                        <a:spcAft>
                          <a:spcPts val="0"/>
                        </a:spcAft>
                      </a:pPr>
                      <a:r>
                        <a:rPr lang="es-ES" sz="1400" dirty="0">
                          <a:effectLst/>
                        </a:rPr>
                        <a:t>A nivel nacional por establecimiento de salud</a:t>
                      </a:r>
                      <a:endParaRPr lang="es-EC" sz="2000" dirty="0">
                        <a:solidFill>
                          <a:srgbClr val="000000"/>
                        </a:solidFill>
                        <a:effectLst/>
                        <a:latin typeface="Times New Roman"/>
                        <a:ea typeface="Calibri"/>
                      </a:endParaRPr>
                    </a:p>
                  </a:txBody>
                  <a:tcPr marL="68580" marR="68580" marT="0" marB="0" anchor="ctr"/>
                </a:tc>
                <a:extLst>
                  <a:ext uri="{0D108BD9-81ED-4DB2-BD59-A6C34878D82A}">
                    <a16:rowId xmlns:a16="http://schemas.microsoft.com/office/drawing/2014/main" xmlns="" val="10001"/>
                  </a:ext>
                </a:extLst>
              </a:tr>
            </a:tbl>
          </a:graphicData>
        </a:graphic>
      </p:graphicFrame>
      <p:pic>
        <p:nvPicPr>
          <p:cNvPr id="1026" name="Picture 2" descr="Resultado de imagen para terrs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4445" y="4723766"/>
            <a:ext cx="3622115" cy="1488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08180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xmlns="" id="{8B3DEE3A-F9B6-4EBF-8734-AF301500D4A7}"/>
              </a:ext>
            </a:extLst>
          </p:cNvPr>
          <p:cNvSpPr txBox="1">
            <a:spLocks/>
          </p:cNvSpPr>
          <p:nvPr/>
        </p:nvSpPr>
        <p:spPr>
          <a:xfrm>
            <a:off x="167316" y="213420"/>
            <a:ext cx="7772400" cy="55209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2400" b="1" dirty="0">
                <a:solidFill>
                  <a:schemeClr val="accent1"/>
                </a:solidFill>
              </a:rPr>
              <a:t>8. METODOLOGÍA</a:t>
            </a:r>
          </a:p>
        </p:txBody>
      </p:sp>
      <p:sp>
        <p:nvSpPr>
          <p:cNvPr id="40" name="Flowchart: Magnetic Disk 39">
            <a:extLst>
              <a:ext uri="{FF2B5EF4-FFF2-40B4-BE49-F238E27FC236}">
                <a16:creationId xmlns:a16="http://schemas.microsoft.com/office/drawing/2014/main" xmlns="" id="{31A80C6B-0CF6-42AF-8D3B-037AAE42657A}"/>
              </a:ext>
            </a:extLst>
          </p:cNvPr>
          <p:cNvSpPr/>
          <p:nvPr/>
        </p:nvSpPr>
        <p:spPr>
          <a:xfrm>
            <a:off x="3642019" y="2219538"/>
            <a:ext cx="1232620" cy="568959"/>
          </a:xfrm>
          <a:prstGeom prst="flowChartMagneticDisk">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s-EC" sz="1200" dirty="0"/>
              <a:t>Parroquias Urbanas-Rurales</a:t>
            </a:r>
          </a:p>
        </p:txBody>
      </p:sp>
      <p:sp>
        <p:nvSpPr>
          <p:cNvPr id="41" name="Flowchart: Magnetic Disk 40">
            <a:extLst>
              <a:ext uri="{FF2B5EF4-FFF2-40B4-BE49-F238E27FC236}">
                <a16:creationId xmlns:a16="http://schemas.microsoft.com/office/drawing/2014/main" xmlns="" id="{BD66996D-39D8-4DAD-8F7F-5A97C11601AE}"/>
              </a:ext>
            </a:extLst>
          </p:cNvPr>
          <p:cNvSpPr/>
          <p:nvPr/>
        </p:nvSpPr>
        <p:spPr>
          <a:xfrm>
            <a:off x="5490949" y="2219539"/>
            <a:ext cx="1232620" cy="568959"/>
          </a:xfrm>
          <a:prstGeom prst="flowChartMagneticDisk">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s-EC" sz="1200" dirty="0"/>
              <a:t>Establecimientos de salud</a:t>
            </a:r>
          </a:p>
        </p:txBody>
      </p:sp>
      <p:sp>
        <p:nvSpPr>
          <p:cNvPr id="42" name="Flowchart: Magnetic Disk 41">
            <a:extLst>
              <a:ext uri="{FF2B5EF4-FFF2-40B4-BE49-F238E27FC236}">
                <a16:creationId xmlns:a16="http://schemas.microsoft.com/office/drawing/2014/main" xmlns="" id="{4BFAD272-2F98-4498-9BBB-AE9224688932}"/>
              </a:ext>
            </a:extLst>
          </p:cNvPr>
          <p:cNvSpPr/>
          <p:nvPr/>
        </p:nvSpPr>
        <p:spPr>
          <a:xfrm>
            <a:off x="7339880" y="2219538"/>
            <a:ext cx="1232620" cy="568959"/>
          </a:xfrm>
          <a:prstGeom prst="flowChartMagneticDisk">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s-EC" sz="1200" dirty="0"/>
              <a:t>Código CIE 10</a:t>
            </a:r>
          </a:p>
        </p:txBody>
      </p:sp>
      <p:cxnSp>
        <p:nvCxnSpPr>
          <p:cNvPr id="43" name="Straight Arrow Connector 42">
            <a:extLst>
              <a:ext uri="{FF2B5EF4-FFF2-40B4-BE49-F238E27FC236}">
                <a16:creationId xmlns:a16="http://schemas.microsoft.com/office/drawing/2014/main" xmlns="" id="{4839A71C-745E-427C-933C-B843575FAED2}"/>
              </a:ext>
            </a:extLst>
          </p:cNvPr>
          <p:cNvCxnSpPr>
            <a:cxnSpLocks/>
          </p:cNvCxnSpPr>
          <p:nvPr/>
        </p:nvCxnSpPr>
        <p:spPr>
          <a:xfrm flipH="1">
            <a:off x="2500704" y="2709274"/>
            <a:ext cx="1" cy="34569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4" name="Straight Arrow Connector 43">
            <a:extLst>
              <a:ext uri="{FF2B5EF4-FFF2-40B4-BE49-F238E27FC236}">
                <a16:creationId xmlns:a16="http://schemas.microsoft.com/office/drawing/2014/main" xmlns="" id="{B9EB758A-809B-4819-9616-3C7959A406E4}"/>
              </a:ext>
            </a:extLst>
          </p:cNvPr>
          <p:cNvCxnSpPr>
            <a:cxnSpLocks/>
          </p:cNvCxnSpPr>
          <p:nvPr/>
        </p:nvCxnSpPr>
        <p:spPr>
          <a:xfrm flipH="1">
            <a:off x="7956190" y="2788497"/>
            <a:ext cx="1" cy="99459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45" name="Rectangle: Rounded Corners 44">
            <a:extLst>
              <a:ext uri="{FF2B5EF4-FFF2-40B4-BE49-F238E27FC236}">
                <a16:creationId xmlns:a16="http://schemas.microsoft.com/office/drawing/2014/main" xmlns="" id="{9199CB35-418C-49B9-AA10-4D4D73BBC776}"/>
              </a:ext>
            </a:extLst>
          </p:cNvPr>
          <p:cNvSpPr/>
          <p:nvPr/>
        </p:nvSpPr>
        <p:spPr>
          <a:xfrm>
            <a:off x="1914828" y="2295160"/>
            <a:ext cx="1171751" cy="493338"/>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s-EC" sz="1100" dirty="0"/>
              <a:t>Datos </a:t>
            </a:r>
            <a:r>
              <a:rPr lang="es-EC" sz="1100" dirty="0" err="1"/>
              <a:t>ETVs</a:t>
            </a:r>
            <a:r>
              <a:rPr lang="es-EC" sz="1100" dirty="0"/>
              <a:t> 2013-2017</a:t>
            </a:r>
          </a:p>
        </p:txBody>
      </p:sp>
      <p:sp>
        <p:nvSpPr>
          <p:cNvPr id="46" name="Rectangle 45">
            <a:extLst>
              <a:ext uri="{FF2B5EF4-FFF2-40B4-BE49-F238E27FC236}">
                <a16:creationId xmlns:a16="http://schemas.microsoft.com/office/drawing/2014/main" xmlns="" id="{CE118A3C-8767-4278-B008-F8F3FE5DC2F4}"/>
              </a:ext>
            </a:extLst>
          </p:cNvPr>
          <p:cNvSpPr/>
          <p:nvPr/>
        </p:nvSpPr>
        <p:spPr>
          <a:xfrm>
            <a:off x="1914828" y="3054972"/>
            <a:ext cx="1171751" cy="414115"/>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EC" sz="1200" b="1" dirty="0"/>
              <a:t>Importar datos desde Excel</a:t>
            </a:r>
          </a:p>
        </p:txBody>
      </p:sp>
      <p:sp>
        <p:nvSpPr>
          <p:cNvPr id="52" name="TextBox 51">
            <a:extLst>
              <a:ext uri="{FF2B5EF4-FFF2-40B4-BE49-F238E27FC236}">
                <a16:creationId xmlns:a16="http://schemas.microsoft.com/office/drawing/2014/main" xmlns="" id="{CD7144D7-EFD0-4BCC-B689-170CF8142904}"/>
              </a:ext>
            </a:extLst>
          </p:cNvPr>
          <p:cNvSpPr txBox="1"/>
          <p:nvPr/>
        </p:nvSpPr>
        <p:spPr>
          <a:xfrm>
            <a:off x="400689" y="3027950"/>
            <a:ext cx="1202185" cy="468157"/>
          </a:xfrm>
          <a:prstGeom prst="rect">
            <a:avLst/>
          </a:prstGeom>
          <a:noFill/>
          <a:ln>
            <a:prstDash val="dash"/>
          </a:ln>
        </p:spPr>
        <p:style>
          <a:lnRef idx="2">
            <a:schemeClr val="dk1"/>
          </a:lnRef>
          <a:fillRef idx="1">
            <a:schemeClr val="lt1"/>
          </a:fillRef>
          <a:effectRef idx="0">
            <a:schemeClr val="dk1"/>
          </a:effectRef>
          <a:fontRef idx="minor">
            <a:schemeClr val="dk1"/>
          </a:fontRef>
        </p:style>
        <p:txBody>
          <a:bodyPr wrap="square" rtlCol="0">
            <a:spAutoFit/>
          </a:bodyPr>
          <a:lstStyle/>
          <a:p>
            <a:pPr marL="171450" indent="-171450">
              <a:buFontTx/>
              <a:buChar char="-"/>
            </a:pPr>
            <a:r>
              <a:rPr lang="es-EC" sz="1050" dirty="0"/>
              <a:t>Importar los datos</a:t>
            </a:r>
          </a:p>
          <a:p>
            <a:pPr marL="171450" indent="-171450">
              <a:buFontTx/>
              <a:buChar char="-"/>
            </a:pPr>
            <a:r>
              <a:rPr lang="es-EC" sz="1050" dirty="0"/>
              <a:t>Dar formato a los campos</a:t>
            </a:r>
          </a:p>
        </p:txBody>
      </p:sp>
      <p:cxnSp>
        <p:nvCxnSpPr>
          <p:cNvPr id="53" name="Straight Connector 52">
            <a:extLst>
              <a:ext uri="{FF2B5EF4-FFF2-40B4-BE49-F238E27FC236}">
                <a16:creationId xmlns:a16="http://schemas.microsoft.com/office/drawing/2014/main" xmlns="" id="{F3BDD9C2-C0E4-4B4E-B406-38FEB38499CA}"/>
              </a:ext>
            </a:extLst>
          </p:cNvPr>
          <p:cNvCxnSpPr>
            <a:cxnSpLocks/>
            <a:stCxn id="46" idx="1"/>
            <a:endCxn id="52" idx="3"/>
          </p:cNvCxnSpPr>
          <p:nvPr/>
        </p:nvCxnSpPr>
        <p:spPr>
          <a:xfrm flipH="1">
            <a:off x="1602874" y="3262030"/>
            <a:ext cx="311954" cy="173063"/>
          </a:xfrm>
          <a:prstGeom prst="line">
            <a:avLst/>
          </a:prstGeom>
          <a:ln>
            <a:solidFill>
              <a:schemeClr val="tx1"/>
            </a:solidFill>
            <a:prstDash val="lgDash"/>
          </a:ln>
        </p:spPr>
        <p:style>
          <a:lnRef idx="1">
            <a:schemeClr val="dk1"/>
          </a:lnRef>
          <a:fillRef idx="0">
            <a:schemeClr val="dk1"/>
          </a:fillRef>
          <a:effectRef idx="0">
            <a:schemeClr val="dk1"/>
          </a:effectRef>
          <a:fontRef idx="minor">
            <a:schemeClr val="tx1"/>
          </a:fontRef>
        </p:style>
      </p:cxnSp>
      <p:cxnSp>
        <p:nvCxnSpPr>
          <p:cNvPr id="48" name="Straight Connector 47">
            <a:extLst>
              <a:ext uri="{FF2B5EF4-FFF2-40B4-BE49-F238E27FC236}">
                <a16:creationId xmlns:a16="http://schemas.microsoft.com/office/drawing/2014/main" xmlns="" id="{7354FE14-1F1C-4CBE-9246-C2EB3BF82736}"/>
              </a:ext>
            </a:extLst>
          </p:cNvPr>
          <p:cNvCxnSpPr>
            <a:cxnSpLocks/>
          </p:cNvCxnSpPr>
          <p:nvPr/>
        </p:nvCxnSpPr>
        <p:spPr>
          <a:xfrm>
            <a:off x="2500703" y="3783095"/>
            <a:ext cx="5455486" cy="0"/>
          </a:xfrm>
          <a:prstGeom prst="line">
            <a:avLst/>
          </a:prstGeom>
        </p:spPr>
        <p:style>
          <a:lnRef idx="1">
            <a:schemeClr val="dk1"/>
          </a:lnRef>
          <a:fillRef idx="0">
            <a:schemeClr val="dk1"/>
          </a:fillRef>
          <a:effectRef idx="0">
            <a:schemeClr val="dk1"/>
          </a:effectRef>
          <a:fontRef idx="minor">
            <a:schemeClr val="tx1"/>
          </a:fontRef>
        </p:style>
      </p:cxnSp>
      <p:cxnSp>
        <p:nvCxnSpPr>
          <p:cNvPr id="49" name="Straight Arrow Connector 48">
            <a:extLst>
              <a:ext uri="{FF2B5EF4-FFF2-40B4-BE49-F238E27FC236}">
                <a16:creationId xmlns:a16="http://schemas.microsoft.com/office/drawing/2014/main" xmlns="" id="{67B52C6F-BB7A-4454-AF9F-0A20E2A14B78}"/>
              </a:ext>
            </a:extLst>
          </p:cNvPr>
          <p:cNvCxnSpPr>
            <a:cxnSpLocks/>
            <a:stCxn id="46" idx="2"/>
          </p:cNvCxnSpPr>
          <p:nvPr/>
        </p:nvCxnSpPr>
        <p:spPr>
          <a:xfrm>
            <a:off x="2500704" y="3469087"/>
            <a:ext cx="0" cy="31400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0" name="Straight Arrow Connector 49">
            <a:extLst>
              <a:ext uri="{FF2B5EF4-FFF2-40B4-BE49-F238E27FC236}">
                <a16:creationId xmlns:a16="http://schemas.microsoft.com/office/drawing/2014/main" xmlns="" id="{01765B4E-7E46-4734-9D5A-34721AFBC117}"/>
              </a:ext>
            </a:extLst>
          </p:cNvPr>
          <p:cNvCxnSpPr>
            <a:stCxn id="40" idx="3"/>
          </p:cNvCxnSpPr>
          <p:nvPr/>
        </p:nvCxnSpPr>
        <p:spPr>
          <a:xfrm flipH="1">
            <a:off x="4258329" y="2788497"/>
            <a:ext cx="1" cy="99459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1" name="Straight Arrow Connector 50">
            <a:extLst>
              <a:ext uri="{FF2B5EF4-FFF2-40B4-BE49-F238E27FC236}">
                <a16:creationId xmlns:a16="http://schemas.microsoft.com/office/drawing/2014/main" xmlns="" id="{DE71B459-DD32-4FB0-B8A2-08D51FCD023B}"/>
              </a:ext>
            </a:extLst>
          </p:cNvPr>
          <p:cNvCxnSpPr/>
          <p:nvPr/>
        </p:nvCxnSpPr>
        <p:spPr>
          <a:xfrm flipH="1">
            <a:off x="6107259" y="2788497"/>
            <a:ext cx="1" cy="99459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3" name="Rectangle 32">
            <a:extLst>
              <a:ext uri="{FF2B5EF4-FFF2-40B4-BE49-F238E27FC236}">
                <a16:creationId xmlns:a16="http://schemas.microsoft.com/office/drawing/2014/main" xmlns="" id="{2A21B9F0-0FC7-4CC7-9016-BFF39562D39A}"/>
              </a:ext>
            </a:extLst>
          </p:cNvPr>
          <p:cNvSpPr/>
          <p:nvPr/>
        </p:nvSpPr>
        <p:spPr>
          <a:xfrm>
            <a:off x="4592479" y="4093833"/>
            <a:ext cx="1171752" cy="414115"/>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EC" sz="1200" b="1" dirty="0"/>
              <a:t>Diseño de consulta</a:t>
            </a:r>
          </a:p>
        </p:txBody>
      </p:sp>
      <p:sp>
        <p:nvSpPr>
          <p:cNvPr id="38" name="TextBox 37">
            <a:extLst>
              <a:ext uri="{FF2B5EF4-FFF2-40B4-BE49-F238E27FC236}">
                <a16:creationId xmlns:a16="http://schemas.microsoft.com/office/drawing/2014/main" xmlns="" id="{064960E6-F570-448A-8119-20BF1C1ACA1F}"/>
              </a:ext>
            </a:extLst>
          </p:cNvPr>
          <p:cNvSpPr txBox="1"/>
          <p:nvPr/>
        </p:nvSpPr>
        <p:spPr>
          <a:xfrm>
            <a:off x="2323983" y="4000551"/>
            <a:ext cx="1925467" cy="599242"/>
          </a:xfrm>
          <a:prstGeom prst="rect">
            <a:avLst/>
          </a:prstGeom>
          <a:noFill/>
          <a:ln>
            <a:prstDash val="dash"/>
          </a:ln>
        </p:spPr>
        <p:style>
          <a:lnRef idx="2">
            <a:schemeClr val="dk1"/>
          </a:lnRef>
          <a:fillRef idx="1">
            <a:schemeClr val="lt1"/>
          </a:fillRef>
          <a:effectRef idx="0">
            <a:schemeClr val="dk1"/>
          </a:effectRef>
          <a:fontRef idx="minor">
            <a:schemeClr val="dk1"/>
          </a:fontRef>
        </p:style>
        <p:txBody>
          <a:bodyPr wrap="square" rtlCol="0">
            <a:spAutoFit/>
          </a:bodyPr>
          <a:lstStyle/>
          <a:p>
            <a:pPr marL="171450" indent="-171450">
              <a:buFontTx/>
              <a:buChar char="-"/>
            </a:pPr>
            <a:r>
              <a:rPr lang="es-EC" sz="1050" dirty="0"/>
              <a:t>Importar todas las bases de datos</a:t>
            </a:r>
          </a:p>
          <a:p>
            <a:pPr marL="171450" indent="-171450">
              <a:buFontTx/>
              <a:buChar char="-"/>
            </a:pPr>
            <a:r>
              <a:rPr lang="es-EC" sz="1050" dirty="0"/>
              <a:t>Ingresarlas a la consulta</a:t>
            </a:r>
          </a:p>
          <a:p>
            <a:pPr marL="171450" indent="-171450">
              <a:buFontTx/>
              <a:buChar char="-"/>
            </a:pPr>
            <a:r>
              <a:rPr lang="es-EC" sz="1050" dirty="0"/>
              <a:t>Seleccionar los campos para hacer la base de datos</a:t>
            </a:r>
          </a:p>
        </p:txBody>
      </p:sp>
      <p:cxnSp>
        <p:nvCxnSpPr>
          <p:cNvPr id="39" name="Straight Connector 38">
            <a:extLst>
              <a:ext uri="{FF2B5EF4-FFF2-40B4-BE49-F238E27FC236}">
                <a16:creationId xmlns:a16="http://schemas.microsoft.com/office/drawing/2014/main" xmlns="" id="{B54EF469-A8B7-458D-B3B1-2ED679BDE8E2}"/>
              </a:ext>
            </a:extLst>
          </p:cNvPr>
          <p:cNvCxnSpPr>
            <a:cxnSpLocks/>
            <a:stCxn id="33" idx="1"/>
            <a:endCxn id="38" idx="3"/>
          </p:cNvCxnSpPr>
          <p:nvPr/>
        </p:nvCxnSpPr>
        <p:spPr>
          <a:xfrm flipH="1">
            <a:off x="4249450" y="4300891"/>
            <a:ext cx="343029" cy="482148"/>
          </a:xfrm>
          <a:prstGeom prst="line">
            <a:avLst/>
          </a:prstGeom>
          <a:ln>
            <a:solidFill>
              <a:schemeClr val="tx1"/>
            </a:solidFill>
            <a:prstDash val="lgDash"/>
          </a:ln>
        </p:spPr>
        <p:style>
          <a:lnRef idx="1">
            <a:schemeClr val="dk1"/>
          </a:lnRef>
          <a:fillRef idx="0">
            <a:schemeClr val="dk1"/>
          </a:fillRef>
          <a:effectRef idx="0">
            <a:schemeClr val="dk1"/>
          </a:effectRef>
          <a:fontRef idx="minor">
            <a:schemeClr val="tx1"/>
          </a:fontRef>
        </p:style>
      </p:cxnSp>
      <p:cxnSp>
        <p:nvCxnSpPr>
          <p:cNvPr id="35" name="Straight Arrow Connector 34">
            <a:extLst>
              <a:ext uri="{FF2B5EF4-FFF2-40B4-BE49-F238E27FC236}">
                <a16:creationId xmlns:a16="http://schemas.microsoft.com/office/drawing/2014/main" xmlns="" id="{9BBF3433-33E7-44C7-BCB4-CA5EE2A874C5}"/>
              </a:ext>
            </a:extLst>
          </p:cNvPr>
          <p:cNvCxnSpPr>
            <a:cxnSpLocks/>
          </p:cNvCxnSpPr>
          <p:nvPr/>
        </p:nvCxnSpPr>
        <p:spPr>
          <a:xfrm>
            <a:off x="5178355" y="3779825"/>
            <a:ext cx="0" cy="31400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6" name="Straight Arrow Connector 35">
            <a:extLst>
              <a:ext uri="{FF2B5EF4-FFF2-40B4-BE49-F238E27FC236}">
                <a16:creationId xmlns:a16="http://schemas.microsoft.com/office/drawing/2014/main" xmlns="" id="{013E052A-F07F-408F-B07A-AC487E8157FA}"/>
              </a:ext>
            </a:extLst>
          </p:cNvPr>
          <p:cNvCxnSpPr>
            <a:cxnSpLocks/>
          </p:cNvCxnSpPr>
          <p:nvPr/>
        </p:nvCxnSpPr>
        <p:spPr>
          <a:xfrm>
            <a:off x="5178354" y="4507948"/>
            <a:ext cx="0" cy="31400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7" name="Flowchart: Magnetic Disk 36">
            <a:extLst>
              <a:ext uri="{FF2B5EF4-FFF2-40B4-BE49-F238E27FC236}">
                <a16:creationId xmlns:a16="http://schemas.microsoft.com/office/drawing/2014/main" xmlns="" id="{FA9EBC9E-D3C3-42F1-B45D-86863CCFF85C}"/>
              </a:ext>
            </a:extLst>
          </p:cNvPr>
          <p:cNvSpPr/>
          <p:nvPr/>
        </p:nvSpPr>
        <p:spPr>
          <a:xfrm>
            <a:off x="4562044" y="4817250"/>
            <a:ext cx="1232620" cy="568959"/>
          </a:xfrm>
          <a:prstGeom prst="flowChartMagneticDisk">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s-EC" sz="1200" dirty="0"/>
              <a:t>Casos de </a:t>
            </a:r>
            <a:r>
              <a:rPr lang="es-EC" sz="1200" dirty="0" err="1"/>
              <a:t>ETVs</a:t>
            </a:r>
            <a:r>
              <a:rPr lang="es-EC" sz="1200" dirty="0"/>
              <a:t> 2013-2017</a:t>
            </a:r>
          </a:p>
        </p:txBody>
      </p:sp>
      <p:cxnSp>
        <p:nvCxnSpPr>
          <p:cNvPr id="29" name="Straight Arrow Connector 28">
            <a:extLst>
              <a:ext uri="{FF2B5EF4-FFF2-40B4-BE49-F238E27FC236}">
                <a16:creationId xmlns:a16="http://schemas.microsoft.com/office/drawing/2014/main" xmlns="" id="{131ACF87-CC22-4CB9-85D3-CA3C7FB5E519}"/>
              </a:ext>
            </a:extLst>
          </p:cNvPr>
          <p:cNvCxnSpPr>
            <a:cxnSpLocks/>
          </p:cNvCxnSpPr>
          <p:nvPr/>
        </p:nvCxnSpPr>
        <p:spPr>
          <a:xfrm>
            <a:off x="5178354" y="5386209"/>
            <a:ext cx="0" cy="31400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0" name="Oval 29">
            <a:extLst>
              <a:ext uri="{FF2B5EF4-FFF2-40B4-BE49-F238E27FC236}">
                <a16:creationId xmlns:a16="http://schemas.microsoft.com/office/drawing/2014/main" xmlns="" id="{9510E45E-E606-468E-B0BE-A42C5C9A75DF}"/>
              </a:ext>
            </a:extLst>
          </p:cNvPr>
          <p:cNvSpPr/>
          <p:nvPr/>
        </p:nvSpPr>
        <p:spPr>
          <a:xfrm>
            <a:off x="5024081" y="5695511"/>
            <a:ext cx="308544" cy="292050"/>
          </a:xfrm>
          <a:prstGeom prst="ellipse">
            <a:avLst/>
          </a:prstGeom>
          <a:ln w="19050"/>
        </p:spPr>
        <p:style>
          <a:lnRef idx="2">
            <a:schemeClr val="accent5"/>
          </a:lnRef>
          <a:fillRef idx="1">
            <a:schemeClr val="lt1"/>
          </a:fillRef>
          <a:effectRef idx="0">
            <a:schemeClr val="accent5"/>
          </a:effectRef>
          <a:fontRef idx="minor">
            <a:schemeClr val="dk1"/>
          </a:fontRef>
        </p:style>
        <p:txBody>
          <a:bodyPr rtlCol="0" anchor="ctr"/>
          <a:lstStyle/>
          <a:p>
            <a:pPr algn="ctr"/>
            <a:r>
              <a:rPr lang="es-EC" dirty="0"/>
              <a:t>A</a:t>
            </a:r>
          </a:p>
        </p:txBody>
      </p:sp>
      <p:pic>
        <p:nvPicPr>
          <p:cNvPr id="24" name="Picture 23">
            <a:extLst>
              <a:ext uri="{FF2B5EF4-FFF2-40B4-BE49-F238E27FC236}">
                <a16:creationId xmlns:a16="http://schemas.microsoft.com/office/drawing/2014/main" xmlns="" id="{D7EC9962-3E84-4D43-9323-7367E69AF8A4}"/>
              </a:ext>
            </a:extLst>
          </p:cNvPr>
          <p:cNvPicPr>
            <a:picLocks noChangeAspect="1"/>
          </p:cNvPicPr>
          <p:nvPr/>
        </p:nvPicPr>
        <p:blipFill>
          <a:blip r:embed="rId3"/>
          <a:stretch>
            <a:fillRect/>
          </a:stretch>
        </p:blipFill>
        <p:spPr>
          <a:xfrm>
            <a:off x="4068526" y="1931346"/>
            <a:ext cx="320463" cy="267453"/>
          </a:xfrm>
          <a:prstGeom prst="rect">
            <a:avLst/>
          </a:prstGeom>
        </p:spPr>
      </p:pic>
      <p:pic>
        <p:nvPicPr>
          <p:cNvPr id="25" name="Picture 24">
            <a:extLst>
              <a:ext uri="{FF2B5EF4-FFF2-40B4-BE49-F238E27FC236}">
                <a16:creationId xmlns:a16="http://schemas.microsoft.com/office/drawing/2014/main" xmlns="" id="{EA4445B1-976E-4A84-9F5D-DD15A953560C}"/>
              </a:ext>
            </a:extLst>
          </p:cNvPr>
          <p:cNvPicPr>
            <a:picLocks noChangeAspect="1"/>
          </p:cNvPicPr>
          <p:nvPr/>
        </p:nvPicPr>
        <p:blipFill>
          <a:blip r:embed="rId3"/>
          <a:stretch>
            <a:fillRect/>
          </a:stretch>
        </p:blipFill>
        <p:spPr>
          <a:xfrm>
            <a:off x="5921139" y="1947453"/>
            <a:ext cx="308355" cy="257348"/>
          </a:xfrm>
          <a:prstGeom prst="rect">
            <a:avLst/>
          </a:prstGeom>
        </p:spPr>
      </p:pic>
      <p:pic>
        <p:nvPicPr>
          <p:cNvPr id="26" name="Picture 25">
            <a:extLst>
              <a:ext uri="{FF2B5EF4-FFF2-40B4-BE49-F238E27FC236}">
                <a16:creationId xmlns:a16="http://schemas.microsoft.com/office/drawing/2014/main" xmlns="" id="{CBC640C3-5654-47B4-9076-30DCACF76053}"/>
              </a:ext>
            </a:extLst>
          </p:cNvPr>
          <p:cNvPicPr>
            <a:picLocks noChangeAspect="1"/>
          </p:cNvPicPr>
          <p:nvPr/>
        </p:nvPicPr>
        <p:blipFill>
          <a:blip r:embed="rId3"/>
          <a:stretch>
            <a:fillRect/>
          </a:stretch>
        </p:blipFill>
        <p:spPr>
          <a:xfrm>
            <a:off x="7762705" y="1955179"/>
            <a:ext cx="316219" cy="263911"/>
          </a:xfrm>
          <a:prstGeom prst="rect">
            <a:avLst/>
          </a:prstGeom>
        </p:spPr>
      </p:pic>
      <p:pic>
        <p:nvPicPr>
          <p:cNvPr id="27" name="Picture 26">
            <a:extLst>
              <a:ext uri="{FF2B5EF4-FFF2-40B4-BE49-F238E27FC236}">
                <a16:creationId xmlns:a16="http://schemas.microsoft.com/office/drawing/2014/main" xmlns="" id="{513D240D-836B-4D72-BAA9-68C5B7F59026}"/>
              </a:ext>
            </a:extLst>
          </p:cNvPr>
          <p:cNvPicPr>
            <a:picLocks noChangeAspect="1"/>
          </p:cNvPicPr>
          <p:nvPr/>
        </p:nvPicPr>
        <p:blipFill>
          <a:blip r:embed="rId3"/>
          <a:stretch>
            <a:fillRect/>
          </a:stretch>
        </p:blipFill>
        <p:spPr>
          <a:xfrm>
            <a:off x="5849888" y="4981958"/>
            <a:ext cx="315265" cy="263115"/>
          </a:xfrm>
          <a:prstGeom prst="rect">
            <a:avLst/>
          </a:prstGeom>
        </p:spPr>
      </p:pic>
      <p:pic>
        <p:nvPicPr>
          <p:cNvPr id="22" name="Picture 21">
            <a:extLst>
              <a:ext uri="{FF2B5EF4-FFF2-40B4-BE49-F238E27FC236}">
                <a16:creationId xmlns:a16="http://schemas.microsoft.com/office/drawing/2014/main" xmlns="" id="{499DCD3F-1C83-478C-935A-1FDA5BA479CE}"/>
              </a:ext>
            </a:extLst>
          </p:cNvPr>
          <p:cNvPicPr>
            <a:picLocks noChangeAspect="1"/>
          </p:cNvPicPr>
          <p:nvPr/>
        </p:nvPicPr>
        <p:blipFill>
          <a:blip r:embed="rId4"/>
          <a:stretch>
            <a:fillRect/>
          </a:stretch>
        </p:blipFill>
        <p:spPr>
          <a:xfrm>
            <a:off x="1575638" y="2395515"/>
            <a:ext cx="256198" cy="253233"/>
          </a:xfrm>
          <a:prstGeom prst="rect">
            <a:avLst/>
          </a:prstGeom>
        </p:spPr>
      </p:pic>
    </p:spTree>
    <p:extLst>
      <p:ext uri="{BB962C8B-B14F-4D97-AF65-F5344CB8AC3E}">
        <p14:creationId xmlns:p14="http://schemas.microsoft.com/office/powerpoint/2010/main" val="271970150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7" name="Group 116">
            <a:extLst>
              <a:ext uri="{FF2B5EF4-FFF2-40B4-BE49-F238E27FC236}">
                <a16:creationId xmlns:a16="http://schemas.microsoft.com/office/drawing/2014/main" xmlns="" id="{7EFB859D-5C84-4E59-B13C-78901031E665}"/>
              </a:ext>
            </a:extLst>
          </p:cNvPr>
          <p:cNvGrpSpPr/>
          <p:nvPr/>
        </p:nvGrpSpPr>
        <p:grpSpPr>
          <a:xfrm>
            <a:off x="209550" y="258332"/>
            <a:ext cx="8724900" cy="6186436"/>
            <a:chOff x="448432" y="257085"/>
            <a:chExt cx="8019021" cy="4885303"/>
          </a:xfrm>
        </p:grpSpPr>
        <p:cxnSp>
          <p:nvCxnSpPr>
            <p:cNvPr id="6" name="Straight Arrow Connector 5">
              <a:extLst>
                <a:ext uri="{FF2B5EF4-FFF2-40B4-BE49-F238E27FC236}">
                  <a16:creationId xmlns:a16="http://schemas.microsoft.com/office/drawing/2014/main" xmlns="" id="{D37253D1-480B-4C29-A311-B556EE471801}"/>
                </a:ext>
              </a:extLst>
            </p:cNvPr>
            <p:cNvCxnSpPr>
              <a:cxnSpLocks/>
            </p:cNvCxnSpPr>
            <p:nvPr/>
          </p:nvCxnSpPr>
          <p:spPr>
            <a:xfrm>
              <a:off x="3503533" y="603727"/>
              <a:ext cx="0" cy="38671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7" name="Rectangle 6">
              <a:extLst>
                <a:ext uri="{FF2B5EF4-FFF2-40B4-BE49-F238E27FC236}">
                  <a16:creationId xmlns:a16="http://schemas.microsoft.com/office/drawing/2014/main" xmlns="" id="{C70F415B-17A3-42A8-9868-5641C2367636}"/>
                </a:ext>
              </a:extLst>
            </p:cNvPr>
            <p:cNvSpPr/>
            <p:nvPr/>
          </p:nvSpPr>
          <p:spPr>
            <a:xfrm>
              <a:off x="2778917" y="990442"/>
              <a:ext cx="1449232" cy="485775"/>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EC" sz="1100" b="1" dirty="0" err="1"/>
                <a:t>Espacialización</a:t>
              </a:r>
              <a:r>
                <a:rPr lang="es-EC" sz="1100" b="1" dirty="0"/>
                <a:t> de casos</a:t>
              </a:r>
            </a:p>
          </p:txBody>
        </p:sp>
        <p:cxnSp>
          <p:nvCxnSpPr>
            <p:cNvPr id="8" name="Straight Arrow Connector 7">
              <a:extLst>
                <a:ext uri="{FF2B5EF4-FFF2-40B4-BE49-F238E27FC236}">
                  <a16:creationId xmlns:a16="http://schemas.microsoft.com/office/drawing/2014/main" xmlns="" id="{847A7A5B-5E9D-42FF-8CEE-D6BE918CD0D5}"/>
                </a:ext>
              </a:extLst>
            </p:cNvPr>
            <p:cNvCxnSpPr>
              <a:cxnSpLocks/>
            </p:cNvCxnSpPr>
            <p:nvPr/>
          </p:nvCxnSpPr>
          <p:spPr>
            <a:xfrm>
              <a:off x="3503533" y="1476217"/>
              <a:ext cx="0" cy="38671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9" name="Rectangle: Rounded Corners 8">
              <a:extLst>
                <a:ext uri="{FF2B5EF4-FFF2-40B4-BE49-F238E27FC236}">
                  <a16:creationId xmlns:a16="http://schemas.microsoft.com/office/drawing/2014/main" xmlns="" id="{B65B94BD-6D88-48B5-9461-D1A5AAD0979E}"/>
                </a:ext>
              </a:extLst>
            </p:cNvPr>
            <p:cNvSpPr/>
            <p:nvPr/>
          </p:nvSpPr>
          <p:spPr>
            <a:xfrm>
              <a:off x="2773339" y="1862932"/>
              <a:ext cx="1449232" cy="55626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s-EC" sz="1050" dirty="0"/>
                <a:t>Casos </a:t>
              </a:r>
              <a:r>
                <a:rPr lang="es-EC" sz="1050" dirty="0" err="1"/>
                <a:t>ETVs</a:t>
              </a:r>
              <a:r>
                <a:rPr lang="es-EC" sz="1050" dirty="0"/>
                <a:t> 2013-2017</a:t>
              </a:r>
            </a:p>
          </p:txBody>
        </p:sp>
        <p:pic>
          <p:nvPicPr>
            <p:cNvPr id="10" name="Picture 9">
              <a:extLst>
                <a:ext uri="{FF2B5EF4-FFF2-40B4-BE49-F238E27FC236}">
                  <a16:creationId xmlns:a16="http://schemas.microsoft.com/office/drawing/2014/main" xmlns="" id="{87EDB6C7-E178-4C97-9A18-9B3813CEF4F1}"/>
                </a:ext>
              </a:extLst>
            </p:cNvPr>
            <p:cNvPicPr>
              <a:picLocks noChangeAspect="1"/>
            </p:cNvPicPr>
            <p:nvPr/>
          </p:nvPicPr>
          <p:blipFill>
            <a:blip r:embed="rId3"/>
            <a:stretch>
              <a:fillRect/>
            </a:stretch>
          </p:blipFill>
          <p:spPr>
            <a:xfrm>
              <a:off x="4296780" y="2025458"/>
              <a:ext cx="257979" cy="231208"/>
            </a:xfrm>
            <a:prstGeom prst="rect">
              <a:avLst/>
            </a:prstGeom>
            <a:ln>
              <a:solidFill>
                <a:schemeClr val="tx1"/>
              </a:solidFill>
            </a:ln>
          </p:spPr>
        </p:pic>
        <p:cxnSp>
          <p:nvCxnSpPr>
            <p:cNvPr id="11" name="Straight Arrow Connector 10">
              <a:extLst>
                <a:ext uri="{FF2B5EF4-FFF2-40B4-BE49-F238E27FC236}">
                  <a16:creationId xmlns:a16="http://schemas.microsoft.com/office/drawing/2014/main" xmlns="" id="{DEC71CBD-0EC8-4F7D-852D-0DA6D7238298}"/>
                </a:ext>
              </a:extLst>
            </p:cNvPr>
            <p:cNvCxnSpPr>
              <a:cxnSpLocks/>
            </p:cNvCxnSpPr>
            <p:nvPr/>
          </p:nvCxnSpPr>
          <p:spPr>
            <a:xfrm>
              <a:off x="3510574" y="2419192"/>
              <a:ext cx="0" cy="38671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2" name="Rectangle 11">
              <a:extLst>
                <a:ext uri="{FF2B5EF4-FFF2-40B4-BE49-F238E27FC236}">
                  <a16:creationId xmlns:a16="http://schemas.microsoft.com/office/drawing/2014/main" xmlns="" id="{3765E8B5-169A-4A48-AA8D-F19109965F6C}"/>
                </a:ext>
              </a:extLst>
            </p:cNvPr>
            <p:cNvSpPr/>
            <p:nvPr/>
          </p:nvSpPr>
          <p:spPr>
            <a:xfrm>
              <a:off x="2785958" y="2805907"/>
              <a:ext cx="1449232" cy="485775"/>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EC" sz="1050" b="1" dirty="0"/>
                <a:t>Modelador de tendencias de la tierra</a:t>
              </a:r>
            </a:p>
          </p:txBody>
        </p:sp>
        <p:sp>
          <p:nvSpPr>
            <p:cNvPr id="16" name="Rectangle: Rounded Corners 15">
              <a:extLst>
                <a:ext uri="{FF2B5EF4-FFF2-40B4-BE49-F238E27FC236}">
                  <a16:creationId xmlns:a16="http://schemas.microsoft.com/office/drawing/2014/main" xmlns="" id="{8607C3AA-6A27-4D5A-A8F0-5ECBAA41FD59}"/>
                </a:ext>
              </a:extLst>
            </p:cNvPr>
            <p:cNvSpPr/>
            <p:nvPr/>
          </p:nvSpPr>
          <p:spPr>
            <a:xfrm>
              <a:off x="2773339" y="3689384"/>
              <a:ext cx="1449232" cy="55626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s-EC" sz="1050" dirty="0"/>
                <a:t>Serie de tiempo de casos de </a:t>
              </a:r>
              <a:r>
                <a:rPr lang="es-EC" sz="1050" dirty="0" err="1"/>
                <a:t>ETVs</a:t>
              </a:r>
              <a:r>
                <a:rPr lang="es-EC" sz="1050" dirty="0"/>
                <a:t>  </a:t>
              </a:r>
              <a:r>
                <a:rPr lang="es-EC" sz="1050" dirty="0" err="1"/>
                <a:t>Casos_se.rst</a:t>
              </a:r>
              <a:endParaRPr lang="es-EC" sz="1050" dirty="0"/>
            </a:p>
          </p:txBody>
        </p:sp>
        <p:cxnSp>
          <p:nvCxnSpPr>
            <p:cNvPr id="17" name="Straight Connector 16">
              <a:extLst>
                <a:ext uri="{FF2B5EF4-FFF2-40B4-BE49-F238E27FC236}">
                  <a16:creationId xmlns:a16="http://schemas.microsoft.com/office/drawing/2014/main" xmlns="" id="{F84E020C-B90C-4D39-96D1-DE9278C7DACB}"/>
                </a:ext>
              </a:extLst>
            </p:cNvPr>
            <p:cNvCxnSpPr/>
            <p:nvPr/>
          </p:nvCxnSpPr>
          <p:spPr>
            <a:xfrm>
              <a:off x="2335425" y="3048794"/>
              <a:ext cx="450533" cy="1"/>
            </a:xfrm>
            <a:prstGeom prst="line">
              <a:avLst/>
            </a:prstGeom>
            <a:ln>
              <a:prstDash val="lgDash"/>
            </a:ln>
          </p:spPr>
          <p:style>
            <a:lnRef idx="1">
              <a:schemeClr val="dk1"/>
            </a:lnRef>
            <a:fillRef idx="0">
              <a:schemeClr val="dk1"/>
            </a:fillRef>
            <a:effectRef idx="0">
              <a:schemeClr val="dk1"/>
            </a:effectRef>
            <a:fontRef idx="minor">
              <a:schemeClr val="tx1"/>
            </a:fontRef>
          </p:style>
        </p:cxnSp>
        <p:sp>
          <p:nvSpPr>
            <p:cNvPr id="18" name="TextBox 17">
              <a:extLst>
                <a:ext uri="{FF2B5EF4-FFF2-40B4-BE49-F238E27FC236}">
                  <a16:creationId xmlns:a16="http://schemas.microsoft.com/office/drawing/2014/main" xmlns="" id="{967A00D3-73EB-4DFF-88DA-D076EE8714E5}"/>
                </a:ext>
              </a:extLst>
            </p:cNvPr>
            <p:cNvSpPr txBox="1"/>
            <p:nvPr/>
          </p:nvSpPr>
          <p:spPr>
            <a:xfrm>
              <a:off x="448432" y="2770664"/>
              <a:ext cx="1879952" cy="315959"/>
            </a:xfrm>
            <a:prstGeom prst="rect">
              <a:avLst/>
            </a:prstGeom>
            <a:ln>
              <a:prstDash val="dash"/>
            </a:ln>
          </p:spPr>
          <p:style>
            <a:lnRef idx="2">
              <a:schemeClr val="dk1"/>
            </a:lnRef>
            <a:fillRef idx="1">
              <a:schemeClr val="lt1"/>
            </a:fillRef>
            <a:effectRef idx="0">
              <a:schemeClr val="dk1"/>
            </a:effectRef>
            <a:fontRef idx="minor">
              <a:schemeClr val="dk1"/>
            </a:fontRef>
          </p:style>
          <p:txBody>
            <a:bodyPr wrap="square" rtlCol="0">
              <a:spAutoFit/>
            </a:bodyPr>
            <a:lstStyle/>
            <a:p>
              <a:pPr marL="128588" indent="-128588">
                <a:buFontTx/>
                <a:buChar char="-"/>
              </a:pPr>
              <a:r>
                <a:rPr lang="es-EC" sz="1000" dirty="0"/>
                <a:t>Generar el grupo de imágenes</a:t>
              </a:r>
            </a:p>
            <a:p>
              <a:pPr marL="128588" indent="-128588">
                <a:buFontTx/>
                <a:buChar char="-"/>
              </a:pPr>
              <a:r>
                <a:rPr lang="es-EC" sz="1000" dirty="0"/>
                <a:t>Seleccionar la temporalidad </a:t>
              </a:r>
            </a:p>
          </p:txBody>
        </p:sp>
        <p:sp>
          <p:nvSpPr>
            <p:cNvPr id="21" name="Rectangle 20">
              <a:extLst>
                <a:ext uri="{FF2B5EF4-FFF2-40B4-BE49-F238E27FC236}">
                  <a16:creationId xmlns:a16="http://schemas.microsoft.com/office/drawing/2014/main" xmlns="" id="{6769B00F-28B5-498E-BAA4-F6749B1C6443}"/>
                </a:ext>
              </a:extLst>
            </p:cNvPr>
            <p:cNvSpPr/>
            <p:nvPr/>
          </p:nvSpPr>
          <p:spPr>
            <a:xfrm>
              <a:off x="2773339" y="4621371"/>
              <a:ext cx="1449232" cy="485775"/>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EC" sz="1100" b="1" dirty="0"/>
                <a:t>Perfil lineal a través  del tiempo</a:t>
              </a:r>
            </a:p>
          </p:txBody>
        </p:sp>
        <p:sp>
          <p:nvSpPr>
            <p:cNvPr id="23" name="Rectangle: Rounded Corners 22">
              <a:extLst>
                <a:ext uri="{FF2B5EF4-FFF2-40B4-BE49-F238E27FC236}">
                  <a16:creationId xmlns:a16="http://schemas.microsoft.com/office/drawing/2014/main" xmlns="" id="{1F34BBDE-8B63-476F-A73D-5C7342F89CD8}"/>
                </a:ext>
              </a:extLst>
            </p:cNvPr>
            <p:cNvSpPr/>
            <p:nvPr/>
          </p:nvSpPr>
          <p:spPr>
            <a:xfrm>
              <a:off x="4800600" y="4586128"/>
              <a:ext cx="1449232" cy="55626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s-EC" sz="1050" dirty="0"/>
                <a:t>Cubo espacio temporal de casos de </a:t>
              </a:r>
              <a:r>
                <a:rPr lang="es-EC" sz="1050" dirty="0" err="1"/>
                <a:t>ETVs</a:t>
              </a:r>
              <a:r>
                <a:rPr lang="es-EC" sz="1050" dirty="0"/>
                <a:t> 2013-2017</a:t>
              </a:r>
            </a:p>
          </p:txBody>
        </p:sp>
        <p:cxnSp>
          <p:nvCxnSpPr>
            <p:cNvPr id="24" name="Straight Connector 23">
              <a:extLst>
                <a:ext uri="{FF2B5EF4-FFF2-40B4-BE49-F238E27FC236}">
                  <a16:creationId xmlns:a16="http://schemas.microsoft.com/office/drawing/2014/main" xmlns="" id="{E004041A-8F34-4A19-A93D-9FE0A7DBD492}"/>
                </a:ext>
              </a:extLst>
            </p:cNvPr>
            <p:cNvCxnSpPr>
              <a:cxnSpLocks/>
              <a:stCxn id="23" idx="0"/>
            </p:cNvCxnSpPr>
            <p:nvPr/>
          </p:nvCxnSpPr>
          <p:spPr>
            <a:xfrm flipV="1">
              <a:off x="5525216" y="4245644"/>
              <a:ext cx="0" cy="340484"/>
            </a:xfrm>
            <a:prstGeom prst="line">
              <a:avLst/>
            </a:prstGeom>
          </p:spPr>
          <p:style>
            <a:lnRef idx="1">
              <a:schemeClr val="dk1"/>
            </a:lnRef>
            <a:fillRef idx="0">
              <a:schemeClr val="dk1"/>
            </a:fillRef>
            <a:effectRef idx="0">
              <a:schemeClr val="dk1"/>
            </a:effectRef>
            <a:fontRef idx="minor">
              <a:schemeClr val="tx1"/>
            </a:fontRef>
          </p:style>
        </p:cxnSp>
        <p:sp>
          <p:nvSpPr>
            <p:cNvPr id="27" name="TextBox 26">
              <a:extLst>
                <a:ext uri="{FF2B5EF4-FFF2-40B4-BE49-F238E27FC236}">
                  <a16:creationId xmlns:a16="http://schemas.microsoft.com/office/drawing/2014/main" xmlns="" id="{BE682884-6411-4F73-AED5-48BB3276FC62}"/>
                </a:ext>
              </a:extLst>
            </p:cNvPr>
            <p:cNvSpPr txBox="1"/>
            <p:nvPr/>
          </p:nvSpPr>
          <p:spPr>
            <a:xfrm>
              <a:off x="1016239" y="4494925"/>
              <a:ext cx="1312147" cy="559003"/>
            </a:xfrm>
            <a:prstGeom prst="rect">
              <a:avLst/>
            </a:prstGeom>
            <a:ln>
              <a:prstDash val="dash"/>
            </a:ln>
          </p:spPr>
          <p:style>
            <a:lnRef idx="2">
              <a:schemeClr val="dk1"/>
            </a:lnRef>
            <a:fillRef idx="1">
              <a:schemeClr val="lt1"/>
            </a:fillRef>
            <a:effectRef idx="0">
              <a:schemeClr val="dk1"/>
            </a:effectRef>
            <a:fontRef idx="minor">
              <a:schemeClr val="dk1"/>
            </a:fontRef>
          </p:style>
          <p:txBody>
            <a:bodyPr wrap="square" rtlCol="0">
              <a:spAutoFit/>
            </a:bodyPr>
            <a:lstStyle/>
            <a:p>
              <a:pPr marL="128588" indent="-128588">
                <a:buFontTx/>
                <a:buChar char="-"/>
              </a:pPr>
              <a:r>
                <a:rPr lang="es-EC" sz="1000" dirty="0"/>
                <a:t>Crear el cubo de información </a:t>
              </a:r>
            </a:p>
            <a:p>
              <a:pPr marL="128588" indent="-128588">
                <a:buFontTx/>
                <a:buChar char="-"/>
              </a:pPr>
              <a:r>
                <a:rPr lang="es-EC" sz="1000" dirty="0"/>
                <a:t>Generar la visualización </a:t>
              </a:r>
            </a:p>
          </p:txBody>
        </p:sp>
        <p:sp>
          <p:nvSpPr>
            <p:cNvPr id="28" name="Rectangle 27">
              <a:extLst>
                <a:ext uri="{FF2B5EF4-FFF2-40B4-BE49-F238E27FC236}">
                  <a16:creationId xmlns:a16="http://schemas.microsoft.com/office/drawing/2014/main" xmlns="" id="{2CE0DCDB-B379-4BC7-8F1A-253E434CB0BD}"/>
                </a:ext>
              </a:extLst>
            </p:cNvPr>
            <p:cNvSpPr/>
            <p:nvPr/>
          </p:nvSpPr>
          <p:spPr>
            <a:xfrm>
              <a:off x="4800600" y="3759869"/>
              <a:ext cx="1449232" cy="485775"/>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EC" sz="1100" b="1" dirty="0"/>
                <a:t>Creación de perfiles de temporalidad</a:t>
              </a:r>
            </a:p>
          </p:txBody>
        </p:sp>
        <p:sp>
          <p:nvSpPr>
            <p:cNvPr id="29" name="TextBox 28">
              <a:extLst>
                <a:ext uri="{FF2B5EF4-FFF2-40B4-BE49-F238E27FC236}">
                  <a16:creationId xmlns:a16="http://schemas.microsoft.com/office/drawing/2014/main" xmlns="" id="{3FD7A16D-6D9C-435E-B436-6F40A8DCA22E}"/>
                </a:ext>
              </a:extLst>
            </p:cNvPr>
            <p:cNvSpPr txBox="1"/>
            <p:nvPr/>
          </p:nvSpPr>
          <p:spPr>
            <a:xfrm>
              <a:off x="6637500" y="3552634"/>
              <a:ext cx="1829953" cy="559003"/>
            </a:xfrm>
            <a:prstGeom prst="rect">
              <a:avLst/>
            </a:prstGeom>
            <a:ln>
              <a:prstDash val="dash"/>
            </a:ln>
          </p:spPr>
          <p:style>
            <a:lnRef idx="2">
              <a:schemeClr val="dk1"/>
            </a:lnRef>
            <a:fillRef idx="1">
              <a:schemeClr val="lt1"/>
            </a:fillRef>
            <a:effectRef idx="0">
              <a:schemeClr val="dk1"/>
            </a:effectRef>
            <a:fontRef idx="minor">
              <a:schemeClr val="dk1"/>
            </a:fontRef>
          </p:style>
          <p:txBody>
            <a:bodyPr wrap="square" rtlCol="0">
              <a:spAutoFit/>
            </a:bodyPr>
            <a:lstStyle/>
            <a:p>
              <a:pPr marL="128588" indent="-128588">
                <a:buFontTx/>
                <a:buChar char="-"/>
              </a:pPr>
              <a:r>
                <a:rPr lang="es-EC" sz="1000" dirty="0"/>
                <a:t>Selección de la serie de tiempo</a:t>
              </a:r>
            </a:p>
            <a:p>
              <a:pPr marL="128588" indent="-128588">
                <a:buFontTx/>
                <a:buChar char="-"/>
              </a:pPr>
              <a:r>
                <a:rPr lang="es-EC" sz="1000" dirty="0"/>
                <a:t>El tipo de dato saliente: promedio</a:t>
              </a:r>
            </a:p>
            <a:p>
              <a:pPr marL="128588" indent="-128588">
                <a:buFontTx/>
                <a:buChar char="-"/>
              </a:pPr>
              <a:r>
                <a:rPr lang="es-EC" sz="1000" dirty="0"/>
                <a:t>Generar el perfil de </a:t>
              </a:r>
            </a:p>
          </p:txBody>
        </p:sp>
        <p:cxnSp>
          <p:nvCxnSpPr>
            <p:cNvPr id="30" name="Straight Connector 29">
              <a:extLst>
                <a:ext uri="{FF2B5EF4-FFF2-40B4-BE49-F238E27FC236}">
                  <a16:creationId xmlns:a16="http://schemas.microsoft.com/office/drawing/2014/main" xmlns="" id="{5925C45C-1D4F-42D8-8082-60A1B512149A}"/>
                </a:ext>
              </a:extLst>
            </p:cNvPr>
            <p:cNvCxnSpPr>
              <a:cxnSpLocks/>
              <a:stCxn id="29" idx="1"/>
              <a:endCxn id="28" idx="3"/>
            </p:cNvCxnSpPr>
            <p:nvPr/>
          </p:nvCxnSpPr>
          <p:spPr>
            <a:xfrm flipH="1">
              <a:off x="6249831" y="3832136"/>
              <a:ext cx="387668" cy="170621"/>
            </a:xfrm>
            <a:prstGeom prst="line">
              <a:avLst/>
            </a:prstGeom>
            <a:ln>
              <a:prstDash val="lgDash"/>
            </a:ln>
          </p:spPr>
          <p:style>
            <a:lnRef idx="1">
              <a:schemeClr val="dk1"/>
            </a:lnRef>
            <a:fillRef idx="0">
              <a:schemeClr val="dk1"/>
            </a:fillRef>
            <a:effectRef idx="0">
              <a:schemeClr val="dk1"/>
            </a:effectRef>
            <a:fontRef idx="minor">
              <a:schemeClr val="tx1"/>
            </a:fontRef>
          </p:style>
        </p:cxnSp>
        <p:sp>
          <p:nvSpPr>
            <p:cNvPr id="32" name="Rectangle: Rounded Corners 31">
              <a:extLst>
                <a:ext uri="{FF2B5EF4-FFF2-40B4-BE49-F238E27FC236}">
                  <a16:creationId xmlns:a16="http://schemas.microsoft.com/office/drawing/2014/main" xmlns="" id="{86411997-4575-44C5-9467-974151E3E28A}"/>
                </a:ext>
              </a:extLst>
            </p:cNvPr>
            <p:cNvSpPr/>
            <p:nvPr/>
          </p:nvSpPr>
          <p:spPr>
            <a:xfrm>
              <a:off x="4800600" y="2781359"/>
              <a:ext cx="1449232" cy="55626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s-EC" sz="1050" dirty="0"/>
                <a:t>Perfil de casos ETVs </a:t>
              </a:r>
            </a:p>
          </p:txBody>
        </p:sp>
        <p:sp>
          <p:nvSpPr>
            <p:cNvPr id="34" name="Oval 33">
              <a:extLst>
                <a:ext uri="{FF2B5EF4-FFF2-40B4-BE49-F238E27FC236}">
                  <a16:creationId xmlns:a16="http://schemas.microsoft.com/office/drawing/2014/main" xmlns="" id="{FE335667-7965-4DC0-981E-D2D3278CC898}"/>
                </a:ext>
              </a:extLst>
            </p:cNvPr>
            <p:cNvSpPr/>
            <p:nvPr/>
          </p:nvSpPr>
          <p:spPr>
            <a:xfrm>
              <a:off x="5345216" y="1998472"/>
              <a:ext cx="360000" cy="360000"/>
            </a:xfrm>
            <a:prstGeom prst="ellipse">
              <a:avLst/>
            </a:prstGeom>
            <a:ln w="28575"/>
          </p:spPr>
          <p:style>
            <a:lnRef idx="2">
              <a:schemeClr val="accent5"/>
            </a:lnRef>
            <a:fillRef idx="1">
              <a:schemeClr val="lt1"/>
            </a:fillRef>
            <a:effectRef idx="0">
              <a:schemeClr val="accent5"/>
            </a:effectRef>
            <a:fontRef idx="minor">
              <a:schemeClr val="dk1"/>
            </a:fontRef>
          </p:style>
          <p:txBody>
            <a:bodyPr rtlCol="0" anchor="ctr"/>
            <a:lstStyle/>
            <a:p>
              <a:pPr algn="ctr"/>
              <a:r>
                <a:rPr lang="es-EC" dirty="0"/>
                <a:t>D</a:t>
              </a:r>
            </a:p>
          </p:txBody>
        </p:sp>
        <p:sp>
          <p:nvSpPr>
            <p:cNvPr id="97" name="Oval 96">
              <a:extLst>
                <a:ext uri="{FF2B5EF4-FFF2-40B4-BE49-F238E27FC236}">
                  <a16:creationId xmlns:a16="http://schemas.microsoft.com/office/drawing/2014/main" xmlns="" id="{E722B889-2D18-4DC3-865A-0434FFBFDF00}"/>
                </a:ext>
              </a:extLst>
            </p:cNvPr>
            <p:cNvSpPr/>
            <p:nvPr/>
          </p:nvSpPr>
          <p:spPr>
            <a:xfrm>
              <a:off x="3330574" y="257085"/>
              <a:ext cx="360000" cy="360000"/>
            </a:xfrm>
            <a:prstGeom prst="ellipse">
              <a:avLst/>
            </a:prstGeom>
            <a:ln w="28575"/>
          </p:spPr>
          <p:style>
            <a:lnRef idx="2">
              <a:schemeClr val="accent5"/>
            </a:lnRef>
            <a:fillRef idx="1">
              <a:schemeClr val="lt1"/>
            </a:fillRef>
            <a:effectRef idx="0">
              <a:schemeClr val="accent5"/>
            </a:effectRef>
            <a:fontRef idx="minor">
              <a:schemeClr val="dk1"/>
            </a:fontRef>
          </p:style>
          <p:txBody>
            <a:bodyPr rtlCol="0" anchor="ctr"/>
            <a:lstStyle/>
            <a:p>
              <a:pPr algn="ctr"/>
              <a:r>
                <a:rPr lang="es-EC" dirty="0"/>
                <a:t>A</a:t>
              </a:r>
            </a:p>
          </p:txBody>
        </p:sp>
        <p:cxnSp>
          <p:nvCxnSpPr>
            <p:cNvPr id="103" name="Straight Arrow Connector 102">
              <a:extLst>
                <a:ext uri="{FF2B5EF4-FFF2-40B4-BE49-F238E27FC236}">
                  <a16:creationId xmlns:a16="http://schemas.microsoft.com/office/drawing/2014/main" xmlns="" id="{2A235BFD-2174-4E3D-9FBE-ABEA769E1D63}"/>
                </a:ext>
              </a:extLst>
            </p:cNvPr>
            <p:cNvCxnSpPr>
              <a:cxnSpLocks/>
            </p:cNvCxnSpPr>
            <p:nvPr/>
          </p:nvCxnSpPr>
          <p:spPr>
            <a:xfrm>
              <a:off x="3489857" y="3291682"/>
              <a:ext cx="0" cy="38671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04" name="Straight Arrow Connector 103">
              <a:extLst>
                <a:ext uri="{FF2B5EF4-FFF2-40B4-BE49-F238E27FC236}">
                  <a16:creationId xmlns:a16="http://schemas.microsoft.com/office/drawing/2014/main" xmlns="" id="{FD82425C-7AB8-43A7-B610-C46658301580}"/>
                </a:ext>
              </a:extLst>
            </p:cNvPr>
            <p:cNvCxnSpPr>
              <a:cxnSpLocks/>
            </p:cNvCxnSpPr>
            <p:nvPr/>
          </p:nvCxnSpPr>
          <p:spPr>
            <a:xfrm>
              <a:off x="3510574" y="4245644"/>
              <a:ext cx="0" cy="38671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05" name="Straight Arrow Connector 104">
              <a:extLst>
                <a:ext uri="{FF2B5EF4-FFF2-40B4-BE49-F238E27FC236}">
                  <a16:creationId xmlns:a16="http://schemas.microsoft.com/office/drawing/2014/main" xmlns="" id="{EC1A52D9-71B5-48F9-9149-D862B35FE075}"/>
                </a:ext>
              </a:extLst>
            </p:cNvPr>
            <p:cNvCxnSpPr>
              <a:cxnSpLocks/>
            </p:cNvCxnSpPr>
            <p:nvPr/>
          </p:nvCxnSpPr>
          <p:spPr>
            <a:xfrm>
              <a:off x="4222571" y="4864258"/>
              <a:ext cx="578029"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10" name="Straight Connector 109">
              <a:extLst>
                <a:ext uri="{FF2B5EF4-FFF2-40B4-BE49-F238E27FC236}">
                  <a16:creationId xmlns:a16="http://schemas.microsoft.com/office/drawing/2014/main" xmlns="" id="{2F50E803-67E3-4A19-B09C-93B1D2DD81B3}"/>
                </a:ext>
              </a:extLst>
            </p:cNvPr>
            <p:cNvCxnSpPr/>
            <p:nvPr/>
          </p:nvCxnSpPr>
          <p:spPr>
            <a:xfrm>
              <a:off x="2314012" y="4864257"/>
              <a:ext cx="450533" cy="1"/>
            </a:xfrm>
            <a:prstGeom prst="line">
              <a:avLst/>
            </a:prstGeom>
            <a:ln>
              <a:prstDash val="lgDash"/>
            </a:ln>
          </p:spPr>
          <p:style>
            <a:lnRef idx="1">
              <a:schemeClr val="dk1"/>
            </a:lnRef>
            <a:fillRef idx="0">
              <a:schemeClr val="dk1"/>
            </a:fillRef>
            <a:effectRef idx="0">
              <a:schemeClr val="dk1"/>
            </a:effectRef>
            <a:fontRef idx="minor">
              <a:schemeClr val="tx1"/>
            </a:fontRef>
          </p:style>
        </p:cxnSp>
        <p:cxnSp>
          <p:nvCxnSpPr>
            <p:cNvPr id="115" name="Straight Arrow Connector 114">
              <a:extLst>
                <a:ext uri="{FF2B5EF4-FFF2-40B4-BE49-F238E27FC236}">
                  <a16:creationId xmlns:a16="http://schemas.microsoft.com/office/drawing/2014/main" xmlns="" id="{D3BAD97F-7877-4391-BCA5-380F30214767}"/>
                </a:ext>
              </a:extLst>
            </p:cNvPr>
            <p:cNvCxnSpPr>
              <a:stCxn id="28" idx="0"/>
            </p:cNvCxnSpPr>
            <p:nvPr/>
          </p:nvCxnSpPr>
          <p:spPr>
            <a:xfrm flipV="1">
              <a:off x="5525216" y="3347745"/>
              <a:ext cx="0" cy="41212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16" name="Straight Arrow Connector 115">
              <a:extLst>
                <a:ext uri="{FF2B5EF4-FFF2-40B4-BE49-F238E27FC236}">
                  <a16:creationId xmlns:a16="http://schemas.microsoft.com/office/drawing/2014/main" xmlns="" id="{38A91123-B10D-4C05-9384-B086C9D2F6AB}"/>
                </a:ext>
              </a:extLst>
            </p:cNvPr>
            <p:cNvCxnSpPr/>
            <p:nvPr/>
          </p:nvCxnSpPr>
          <p:spPr>
            <a:xfrm flipV="1">
              <a:off x="5525216" y="2358540"/>
              <a:ext cx="0" cy="41212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16035299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Rounded Corners 24">
            <a:extLst>
              <a:ext uri="{FF2B5EF4-FFF2-40B4-BE49-F238E27FC236}">
                <a16:creationId xmlns:a16="http://schemas.microsoft.com/office/drawing/2014/main" xmlns="" id="{31F78C52-EE35-4B8D-BEFB-A47BE5EE4DC2}"/>
              </a:ext>
            </a:extLst>
          </p:cNvPr>
          <p:cNvSpPr/>
          <p:nvPr/>
        </p:nvSpPr>
        <p:spPr>
          <a:xfrm>
            <a:off x="2161410" y="2647616"/>
            <a:ext cx="1155264" cy="483532"/>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s-EC" sz="1050" dirty="0"/>
              <a:t>Imágenes CMORPH - Precipitación</a:t>
            </a:r>
          </a:p>
        </p:txBody>
      </p:sp>
      <p:cxnSp>
        <p:nvCxnSpPr>
          <p:cNvPr id="26" name="Straight Arrow Connector 25">
            <a:extLst>
              <a:ext uri="{FF2B5EF4-FFF2-40B4-BE49-F238E27FC236}">
                <a16:creationId xmlns:a16="http://schemas.microsoft.com/office/drawing/2014/main" xmlns="" id="{E97B16CF-EF44-4CB1-9E8C-0F07FB6A9331}"/>
              </a:ext>
            </a:extLst>
          </p:cNvPr>
          <p:cNvCxnSpPr>
            <a:cxnSpLocks/>
            <a:stCxn id="25" idx="2"/>
          </p:cNvCxnSpPr>
          <p:nvPr/>
        </p:nvCxnSpPr>
        <p:spPr>
          <a:xfrm>
            <a:off x="2739042" y="3131147"/>
            <a:ext cx="0" cy="33615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7" name="Rectangle 26">
            <a:extLst>
              <a:ext uri="{FF2B5EF4-FFF2-40B4-BE49-F238E27FC236}">
                <a16:creationId xmlns:a16="http://schemas.microsoft.com/office/drawing/2014/main" xmlns="" id="{0F15D604-3BC4-4ED0-BAB4-26D021F4117F}"/>
              </a:ext>
            </a:extLst>
          </p:cNvPr>
          <p:cNvSpPr/>
          <p:nvPr/>
        </p:nvSpPr>
        <p:spPr>
          <a:xfrm>
            <a:off x="2161410" y="3467301"/>
            <a:ext cx="1155264" cy="42226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EC" sz="1100" b="1" dirty="0"/>
              <a:t>Importar imágenes</a:t>
            </a:r>
          </a:p>
        </p:txBody>
      </p:sp>
      <p:cxnSp>
        <p:nvCxnSpPr>
          <p:cNvPr id="28" name="Straight Arrow Connector 27">
            <a:extLst>
              <a:ext uri="{FF2B5EF4-FFF2-40B4-BE49-F238E27FC236}">
                <a16:creationId xmlns:a16="http://schemas.microsoft.com/office/drawing/2014/main" xmlns="" id="{076617D3-D639-4023-8758-8B9CBCCC26B4}"/>
              </a:ext>
            </a:extLst>
          </p:cNvPr>
          <p:cNvCxnSpPr>
            <a:cxnSpLocks/>
          </p:cNvCxnSpPr>
          <p:nvPr/>
        </p:nvCxnSpPr>
        <p:spPr>
          <a:xfrm>
            <a:off x="2739042" y="3889564"/>
            <a:ext cx="0" cy="33615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9" name="Rectangle: Rounded Corners 28">
            <a:extLst>
              <a:ext uri="{FF2B5EF4-FFF2-40B4-BE49-F238E27FC236}">
                <a16:creationId xmlns:a16="http://schemas.microsoft.com/office/drawing/2014/main" xmlns="" id="{EC4EB872-354A-41CE-BC16-ADE52F28AF66}"/>
              </a:ext>
            </a:extLst>
          </p:cNvPr>
          <p:cNvSpPr/>
          <p:nvPr/>
        </p:nvSpPr>
        <p:spPr>
          <a:xfrm>
            <a:off x="2156964" y="4225718"/>
            <a:ext cx="1155264" cy="483532"/>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s-EC" sz="1050" dirty="0"/>
              <a:t>Imágenes de precipitación Prc_se.rst</a:t>
            </a:r>
          </a:p>
        </p:txBody>
      </p:sp>
      <p:pic>
        <p:nvPicPr>
          <p:cNvPr id="30" name="Picture 29">
            <a:extLst>
              <a:ext uri="{FF2B5EF4-FFF2-40B4-BE49-F238E27FC236}">
                <a16:creationId xmlns:a16="http://schemas.microsoft.com/office/drawing/2014/main" xmlns="" id="{00B99D61-10D4-4677-A49D-38B56A84E0D9}"/>
              </a:ext>
            </a:extLst>
          </p:cNvPr>
          <p:cNvPicPr>
            <a:picLocks noChangeAspect="1"/>
          </p:cNvPicPr>
          <p:nvPr/>
        </p:nvPicPr>
        <p:blipFill>
          <a:blip r:embed="rId2"/>
          <a:stretch>
            <a:fillRect/>
          </a:stretch>
        </p:blipFill>
        <p:spPr>
          <a:xfrm>
            <a:off x="3371384" y="4366994"/>
            <a:ext cx="205650" cy="200979"/>
          </a:xfrm>
          <a:prstGeom prst="rect">
            <a:avLst/>
          </a:prstGeom>
          <a:ln>
            <a:solidFill>
              <a:schemeClr val="tx1"/>
            </a:solidFill>
          </a:ln>
        </p:spPr>
      </p:pic>
      <p:cxnSp>
        <p:nvCxnSpPr>
          <p:cNvPr id="31" name="Straight Arrow Connector 30">
            <a:extLst>
              <a:ext uri="{FF2B5EF4-FFF2-40B4-BE49-F238E27FC236}">
                <a16:creationId xmlns:a16="http://schemas.microsoft.com/office/drawing/2014/main" xmlns="" id="{2C98CC23-BACA-4D78-AA50-4E7B384DF50E}"/>
              </a:ext>
            </a:extLst>
          </p:cNvPr>
          <p:cNvCxnSpPr>
            <a:cxnSpLocks/>
          </p:cNvCxnSpPr>
          <p:nvPr/>
        </p:nvCxnSpPr>
        <p:spPr>
          <a:xfrm>
            <a:off x="2744655" y="4709250"/>
            <a:ext cx="0" cy="33615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2" name="Rectangle 31">
            <a:extLst>
              <a:ext uri="{FF2B5EF4-FFF2-40B4-BE49-F238E27FC236}">
                <a16:creationId xmlns:a16="http://schemas.microsoft.com/office/drawing/2014/main" xmlns="" id="{C821F3BE-DD7D-4C61-BDAA-D456A0FF5ABD}"/>
              </a:ext>
            </a:extLst>
          </p:cNvPr>
          <p:cNvSpPr/>
          <p:nvPr/>
        </p:nvSpPr>
        <p:spPr>
          <a:xfrm>
            <a:off x="2167023" y="5045404"/>
            <a:ext cx="1155264" cy="42226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EC" sz="1050" b="1" dirty="0"/>
              <a:t>Modelador de tendencias de la tierra</a:t>
            </a:r>
          </a:p>
        </p:txBody>
      </p:sp>
      <p:sp>
        <p:nvSpPr>
          <p:cNvPr id="35" name="TextBox 34">
            <a:extLst>
              <a:ext uri="{FF2B5EF4-FFF2-40B4-BE49-F238E27FC236}">
                <a16:creationId xmlns:a16="http://schemas.microsoft.com/office/drawing/2014/main" xmlns="" id="{EB4E1471-CFBF-444A-814C-60D21B664427}"/>
              </a:ext>
            </a:extLst>
          </p:cNvPr>
          <p:cNvSpPr txBox="1"/>
          <p:nvPr/>
        </p:nvSpPr>
        <p:spPr>
          <a:xfrm>
            <a:off x="303650" y="3361973"/>
            <a:ext cx="1498615" cy="561827"/>
          </a:xfrm>
          <a:prstGeom prst="rect">
            <a:avLst/>
          </a:prstGeom>
          <a:noFill/>
          <a:ln>
            <a:prstDash val="dash"/>
          </a:ln>
        </p:spPr>
        <p:style>
          <a:lnRef idx="2">
            <a:schemeClr val="dk1"/>
          </a:lnRef>
          <a:fillRef idx="1">
            <a:schemeClr val="lt1"/>
          </a:fillRef>
          <a:effectRef idx="0">
            <a:schemeClr val="dk1"/>
          </a:effectRef>
          <a:fontRef idx="minor">
            <a:schemeClr val="dk1"/>
          </a:fontRef>
        </p:style>
        <p:txBody>
          <a:bodyPr wrap="square" rtlCol="0">
            <a:spAutoFit/>
          </a:bodyPr>
          <a:lstStyle/>
          <a:p>
            <a:pPr marL="171450" indent="-171450">
              <a:buFontTx/>
              <a:buChar char="-"/>
            </a:pPr>
            <a:r>
              <a:rPr lang="es-EC" sz="900" dirty="0"/>
              <a:t>Colocar la temporalidad</a:t>
            </a:r>
          </a:p>
          <a:p>
            <a:pPr marL="171450" indent="-171450">
              <a:buFontTx/>
              <a:buChar char="-"/>
            </a:pPr>
            <a:r>
              <a:rPr lang="es-EC" sz="900" dirty="0"/>
              <a:t>Sistema de referencia</a:t>
            </a:r>
          </a:p>
          <a:p>
            <a:pPr marL="171450" indent="-171450">
              <a:buFontTx/>
              <a:buChar char="-"/>
            </a:pPr>
            <a:r>
              <a:rPr lang="es-EC" sz="900" dirty="0"/>
              <a:t>Transponer líneas</a:t>
            </a:r>
          </a:p>
          <a:p>
            <a:pPr marL="171450" indent="-171450">
              <a:buFontTx/>
              <a:buChar char="-"/>
            </a:pPr>
            <a:r>
              <a:rPr lang="es-EC" sz="900" dirty="0"/>
              <a:t>Adecuar a la zona de estudio</a:t>
            </a:r>
          </a:p>
        </p:txBody>
      </p:sp>
      <p:cxnSp>
        <p:nvCxnSpPr>
          <p:cNvPr id="36" name="Straight Connector 35">
            <a:extLst>
              <a:ext uri="{FF2B5EF4-FFF2-40B4-BE49-F238E27FC236}">
                <a16:creationId xmlns:a16="http://schemas.microsoft.com/office/drawing/2014/main" xmlns="" id="{8C4BE24A-E542-4585-9CB7-7CBB3B15CD69}"/>
              </a:ext>
            </a:extLst>
          </p:cNvPr>
          <p:cNvCxnSpPr>
            <a:cxnSpLocks/>
            <a:stCxn id="35" idx="3"/>
            <a:endCxn id="27" idx="1"/>
          </p:cNvCxnSpPr>
          <p:nvPr/>
        </p:nvCxnSpPr>
        <p:spPr>
          <a:xfrm>
            <a:off x="1802265" y="3642887"/>
            <a:ext cx="359145" cy="35545"/>
          </a:xfrm>
          <a:prstGeom prst="line">
            <a:avLst/>
          </a:prstGeom>
          <a:ln>
            <a:prstDash val="lgDash"/>
          </a:ln>
        </p:spPr>
        <p:style>
          <a:lnRef idx="1">
            <a:schemeClr val="dk1"/>
          </a:lnRef>
          <a:fillRef idx="0">
            <a:schemeClr val="dk1"/>
          </a:fillRef>
          <a:effectRef idx="0">
            <a:schemeClr val="dk1"/>
          </a:effectRef>
          <a:fontRef idx="minor">
            <a:schemeClr val="tx1"/>
          </a:fontRef>
        </p:style>
      </p:cxnSp>
      <p:cxnSp>
        <p:nvCxnSpPr>
          <p:cNvPr id="38" name="Straight Arrow Connector 37">
            <a:extLst>
              <a:ext uri="{FF2B5EF4-FFF2-40B4-BE49-F238E27FC236}">
                <a16:creationId xmlns:a16="http://schemas.microsoft.com/office/drawing/2014/main" xmlns="" id="{1F03D4AC-929F-4497-9234-FE237286DF7F}"/>
              </a:ext>
            </a:extLst>
          </p:cNvPr>
          <p:cNvCxnSpPr>
            <a:cxnSpLocks/>
            <a:stCxn id="32" idx="3"/>
          </p:cNvCxnSpPr>
          <p:nvPr/>
        </p:nvCxnSpPr>
        <p:spPr>
          <a:xfrm>
            <a:off x="3322287" y="5256535"/>
            <a:ext cx="373797"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9" name="Rectangle: Rounded Corners 38">
            <a:extLst>
              <a:ext uri="{FF2B5EF4-FFF2-40B4-BE49-F238E27FC236}">
                <a16:creationId xmlns:a16="http://schemas.microsoft.com/office/drawing/2014/main" xmlns="" id="{8F7E7183-4A6D-4D22-8F1D-2DB3E6258E51}"/>
              </a:ext>
            </a:extLst>
          </p:cNvPr>
          <p:cNvSpPr/>
          <p:nvPr/>
        </p:nvSpPr>
        <p:spPr>
          <a:xfrm>
            <a:off x="3696084" y="5014768"/>
            <a:ext cx="1155264" cy="483532"/>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s-EC" sz="1050" dirty="0"/>
              <a:t>Serie de tiempo de precipitaciones</a:t>
            </a:r>
          </a:p>
        </p:txBody>
      </p:sp>
      <p:cxnSp>
        <p:nvCxnSpPr>
          <p:cNvPr id="40" name="Straight Connector 39">
            <a:extLst>
              <a:ext uri="{FF2B5EF4-FFF2-40B4-BE49-F238E27FC236}">
                <a16:creationId xmlns:a16="http://schemas.microsoft.com/office/drawing/2014/main" xmlns="" id="{395A8E26-9B13-4240-BA78-83010833280E}"/>
              </a:ext>
            </a:extLst>
          </p:cNvPr>
          <p:cNvCxnSpPr/>
          <p:nvPr/>
        </p:nvCxnSpPr>
        <p:spPr>
          <a:xfrm>
            <a:off x="1807878" y="5256534"/>
            <a:ext cx="359145" cy="1"/>
          </a:xfrm>
          <a:prstGeom prst="line">
            <a:avLst/>
          </a:prstGeom>
          <a:ln>
            <a:prstDash val="lgDash"/>
          </a:ln>
        </p:spPr>
        <p:style>
          <a:lnRef idx="1">
            <a:schemeClr val="dk1"/>
          </a:lnRef>
          <a:fillRef idx="0">
            <a:schemeClr val="dk1"/>
          </a:fillRef>
          <a:effectRef idx="0">
            <a:schemeClr val="dk1"/>
          </a:effectRef>
          <a:fontRef idx="minor">
            <a:schemeClr val="tx1"/>
          </a:fontRef>
        </p:style>
      </p:cxnSp>
      <p:sp>
        <p:nvSpPr>
          <p:cNvPr id="42" name="TextBox 41">
            <a:extLst>
              <a:ext uri="{FF2B5EF4-FFF2-40B4-BE49-F238E27FC236}">
                <a16:creationId xmlns:a16="http://schemas.microsoft.com/office/drawing/2014/main" xmlns="" id="{F2E9BAC3-C203-41A1-82B2-E1A065B3F81B}"/>
              </a:ext>
            </a:extLst>
          </p:cNvPr>
          <p:cNvSpPr txBox="1"/>
          <p:nvPr/>
        </p:nvSpPr>
        <p:spPr>
          <a:xfrm>
            <a:off x="303650" y="5014768"/>
            <a:ext cx="1498615" cy="615334"/>
          </a:xfrm>
          <a:prstGeom prst="rect">
            <a:avLst/>
          </a:prstGeom>
          <a:noFill/>
          <a:ln>
            <a:prstDash val="dash"/>
          </a:ln>
        </p:spPr>
        <p:style>
          <a:lnRef idx="2">
            <a:schemeClr val="dk1"/>
          </a:lnRef>
          <a:fillRef idx="1">
            <a:schemeClr val="lt1"/>
          </a:fillRef>
          <a:effectRef idx="0">
            <a:schemeClr val="dk1"/>
          </a:effectRef>
          <a:fontRef idx="minor">
            <a:schemeClr val="dk1"/>
          </a:fontRef>
        </p:style>
        <p:txBody>
          <a:bodyPr wrap="square" rtlCol="0">
            <a:spAutoFit/>
          </a:bodyPr>
          <a:lstStyle/>
          <a:p>
            <a:pPr marL="171450" indent="-171450">
              <a:buFontTx/>
              <a:buChar char="-"/>
            </a:pPr>
            <a:r>
              <a:rPr lang="es-EC" sz="1000" dirty="0"/>
              <a:t>Generar el grupo de imágenes</a:t>
            </a:r>
          </a:p>
          <a:p>
            <a:pPr marL="171450" indent="-171450">
              <a:buFontTx/>
              <a:buChar char="-"/>
            </a:pPr>
            <a:r>
              <a:rPr lang="es-EC" sz="1000" dirty="0"/>
              <a:t>Seleccionar la temporalidad </a:t>
            </a:r>
          </a:p>
        </p:txBody>
      </p:sp>
      <p:cxnSp>
        <p:nvCxnSpPr>
          <p:cNvPr id="44" name="Straight Connector 43">
            <a:extLst>
              <a:ext uri="{FF2B5EF4-FFF2-40B4-BE49-F238E27FC236}">
                <a16:creationId xmlns:a16="http://schemas.microsoft.com/office/drawing/2014/main" xmlns="" id="{BA506505-71D8-4623-8F99-792E1C904430}"/>
              </a:ext>
            </a:extLst>
          </p:cNvPr>
          <p:cNvCxnSpPr>
            <a:stCxn id="39" idx="3"/>
          </p:cNvCxnSpPr>
          <p:nvPr/>
        </p:nvCxnSpPr>
        <p:spPr>
          <a:xfrm>
            <a:off x="4851348" y="5256534"/>
            <a:ext cx="286377" cy="0"/>
          </a:xfrm>
          <a:prstGeom prst="line">
            <a:avLst/>
          </a:prstGeom>
        </p:spPr>
        <p:style>
          <a:lnRef idx="1">
            <a:schemeClr val="dk1"/>
          </a:lnRef>
          <a:fillRef idx="0">
            <a:schemeClr val="dk1"/>
          </a:fillRef>
          <a:effectRef idx="0">
            <a:schemeClr val="dk1"/>
          </a:effectRef>
          <a:fontRef idx="minor">
            <a:schemeClr val="tx1"/>
          </a:fontRef>
        </p:style>
      </p:cxnSp>
      <p:cxnSp>
        <p:nvCxnSpPr>
          <p:cNvPr id="46" name="Straight Arrow Connector 45">
            <a:extLst>
              <a:ext uri="{FF2B5EF4-FFF2-40B4-BE49-F238E27FC236}">
                <a16:creationId xmlns:a16="http://schemas.microsoft.com/office/drawing/2014/main" xmlns="" id="{42A7F3FB-CADF-4B49-A456-BA0D4CD404C6}"/>
              </a:ext>
            </a:extLst>
          </p:cNvPr>
          <p:cNvCxnSpPr>
            <a:cxnSpLocks/>
            <a:endCxn id="50" idx="2"/>
          </p:cNvCxnSpPr>
          <p:nvPr/>
        </p:nvCxnSpPr>
        <p:spPr>
          <a:xfrm flipH="1" flipV="1">
            <a:off x="5137725" y="4709250"/>
            <a:ext cx="4050" cy="54728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50" name="Rectangle 49">
            <a:extLst>
              <a:ext uri="{FF2B5EF4-FFF2-40B4-BE49-F238E27FC236}">
                <a16:creationId xmlns:a16="http://schemas.microsoft.com/office/drawing/2014/main" xmlns="" id="{6BA234B0-9958-4F81-9EF7-E11597FA9EF2}"/>
              </a:ext>
            </a:extLst>
          </p:cNvPr>
          <p:cNvSpPr/>
          <p:nvPr/>
        </p:nvSpPr>
        <p:spPr>
          <a:xfrm>
            <a:off x="4560093" y="4286987"/>
            <a:ext cx="1155264" cy="42226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EC" sz="1000" b="1" dirty="0"/>
              <a:t>Perfil lineal a través  del tiempo</a:t>
            </a:r>
          </a:p>
        </p:txBody>
      </p:sp>
      <p:cxnSp>
        <p:nvCxnSpPr>
          <p:cNvPr id="51" name="Straight Arrow Connector 50">
            <a:extLst>
              <a:ext uri="{FF2B5EF4-FFF2-40B4-BE49-F238E27FC236}">
                <a16:creationId xmlns:a16="http://schemas.microsoft.com/office/drawing/2014/main" xmlns="" id="{D603EE5D-2D46-43F4-B250-632CD31EC4DD}"/>
              </a:ext>
            </a:extLst>
          </p:cNvPr>
          <p:cNvCxnSpPr>
            <a:stCxn id="50" idx="0"/>
          </p:cNvCxnSpPr>
          <p:nvPr/>
        </p:nvCxnSpPr>
        <p:spPr>
          <a:xfrm flipV="1">
            <a:off x="5137725" y="3889564"/>
            <a:ext cx="0" cy="39742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52" name="Rectangle: Rounded Corners 51">
            <a:extLst>
              <a:ext uri="{FF2B5EF4-FFF2-40B4-BE49-F238E27FC236}">
                <a16:creationId xmlns:a16="http://schemas.microsoft.com/office/drawing/2014/main" xmlns="" id="{12691421-6F77-4525-85BF-AE71AA0636FC}"/>
              </a:ext>
            </a:extLst>
          </p:cNvPr>
          <p:cNvSpPr/>
          <p:nvPr/>
        </p:nvSpPr>
        <p:spPr>
          <a:xfrm>
            <a:off x="4560093" y="3406033"/>
            <a:ext cx="1155264" cy="483532"/>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s-EC" sz="1050" dirty="0"/>
              <a:t>Cubo espacio temporal de precipitación</a:t>
            </a:r>
          </a:p>
        </p:txBody>
      </p:sp>
      <p:cxnSp>
        <p:nvCxnSpPr>
          <p:cNvPr id="53" name="Straight Connector 52">
            <a:extLst>
              <a:ext uri="{FF2B5EF4-FFF2-40B4-BE49-F238E27FC236}">
                <a16:creationId xmlns:a16="http://schemas.microsoft.com/office/drawing/2014/main" xmlns="" id="{3E47CC5F-0536-4302-AAF3-4B74575EEAB8}"/>
              </a:ext>
            </a:extLst>
          </p:cNvPr>
          <p:cNvCxnSpPr>
            <a:stCxn id="52" idx="0"/>
          </p:cNvCxnSpPr>
          <p:nvPr/>
        </p:nvCxnSpPr>
        <p:spPr>
          <a:xfrm flipV="1">
            <a:off x="5137725" y="2926759"/>
            <a:ext cx="0" cy="479274"/>
          </a:xfrm>
          <a:prstGeom prst="line">
            <a:avLst/>
          </a:prstGeom>
        </p:spPr>
        <p:style>
          <a:lnRef idx="1">
            <a:schemeClr val="dk1"/>
          </a:lnRef>
          <a:fillRef idx="0">
            <a:schemeClr val="dk1"/>
          </a:fillRef>
          <a:effectRef idx="0">
            <a:schemeClr val="dk1"/>
          </a:effectRef>
          <a:fontRef idx="minor">
            <a:schemeClr val="tx1"/>
          </a:fontRef>
        </p:style>
      </p:cxnSp>
      <p:cxnSp>
        <p:nvCxnSpPr>
          <p:cNvPr id="54" name="Straight Arrow Connector 53">
            <a:extLst>
              <a:ext uri="{FF2B5EF4-FFF2-40B4-BE49-F238E27FC236}">
                <a16:creationId xmlns:a16="http://schemas.microsoft.com/office/drawing/2014/main" xmlns="" id="{89C991E0-AA61-4A0B-A02C-B04461B396E0}"/>
              </a:ext>
            </a:extLst>
          </p:cNvPr>
          <p:cNvCxnSpPr/>
          <p:nvPr/>
        </p:nvCxnSpPr>
        <p:spPr>
          <a:xfrm>
            <a:off x="5137725" y="2922501"/>
            <a:ext cx="896976"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7" name="Straight Connector 56">
            <a:extLst>
              <a:ext uri="{FF2B5EF4-FFF2-40B4-BE49-F238E27FC236}">
                <a16:creationId xmlns:a16="http://schemas.microsoft.com/office/drawing/2014/main" xmlns="" id="{3AEBB4AF-DA17-4C0A-A1DA-FF5B1E093355}"/>
              </a:ext>
            </a:extLst>
          </p:cNvPr>
          <p:cNvCxnSpPr/>
          <p:nvPr/>
        </p:nvCxnSpPr>
        <p:spPr>
          <a:xfrm>
            <a:off x="5715357" y="4500080"/>
            <a:ext cx="359145" cy="1"/>
          </a:xfrm>
          <a:prstGeom prst="line">
            <a:avLst/>
          </a:prstGeom>
          <a:ln>
            <a:prstDash val="lgDash"/>
          </a:ln>
        </p:spPr>
        <p:style>
          <a:lnRef idx="1">
            <a:schemeClr val="dk1"/>
          </a:lnRef>
          <a:fillRef idx="0">
            <a:schemeClr val="dk1"/>
          </a:fillRef>
          <a:effectRef idx="0">
            <a:schemeClr val="dk1"/>
          </a:effectRef>
          <a:fontRef idx="minor">
            <a:schemeClr val="tx1"/>
          </a:fontRef>
        </p:style>
      </p:cxnSp>
      <p:sp>
        <p:nvSpPr>
          <p:cNvPr id="58" name="TextBox 57">
            <a:extLst>
              <a:ext uri="{FF2B5EF4-FFF2-40B4-BE49-F238E27FC236}">
                <a16:creationId xmlns:a16="http://schemas.microsoft.com/office/drawing/2014/main" xmlns="" id="{D1139F5C-0669-48E8-B922-E5AC46C12DF0}"/>
              </a:ext>
            </a:extLst>
          </p:cNvPr>
          <p:cNvSpPr txBox="1"/>
          <p:nvPr/>
        </p:nvSpPr>
        <p:spPr>
          <a:xfrm>
            <a:off x="6010019" y="4181065"/>
            <a:ext cx="1319033" cy="707886"/>
          </a:xfrm>
          <a:prstGeom prst="rect">
            <a:avLst/>
          </a:prstGeom>
          <a:noFill/>
          <a:ln>
            <a:prstDash val="dash"/>
          </a:ln>
        </p:spPr>
        <p:style>
          <a:lnRef idx="2">
            <a:schemeClr val="dk1"/>
          </a:lnRef>
          <a:fillRef idx="1">
            <a:schemeClr val="lt1"/>
          </a:fillRef>
          <a:effectRef idx="0">
            <a:schemeClr val="dk1"/>
          </a:effectRef>
          <a:fontRef idx="minor">
            <a:schemeClr val="dk1"/>
          </a:fontRef>
        </p:style>
        <p:txBody>
          <a:bodyPr wrap="square" rtlCol="0">
            <a:spAutoFit/>
          </a:bodyPr>
          <a:lstStyle/>
          <a:p>
            <a:pPr marL="171450" indent="-171450">
              <a:buFontTx/>
              <a:buChar char="-"/>
            </a:pPr>
            <a:r>
              <a:rPr lang="es-EC" sz="1000" dirty="0"/>
              <a:t>Crear el cubo de información </a:t>
            </a:r>
          </a:p>
          <a:p>
            <a:pPr marL="171450" indent="-171450">
              <a:buFontTx/>
              <a:buChar char="-"/>
            </a:pPr>
            <a:r>
              <a:rPr lang="es-EC" sz="1000" dirty="0"/>
              <a:t>Generar la visualización </a:t>
            </a:r>
          </a:p>
        </p:txBody>
      </p:sp>
      <p:sp>
        <p:nvSpPr>
          <p:cNvPr id="59" name="Rectangle 58">
            <a:extLst>
              <a:ext uri="{FF2B5EF4-FFF2-40B4-BE49-F238E27FC236}">
                <a16:creationId xmlns:a16="http://schemas.microsoft.com/office/drawing/2014/main" xmlns="" id="{A477CC17-DB27-4CC6-9A39-814272CC0A14}"/>
              </a:ext>
            </a:extLst>
          </p:cNvPr>
          <p:cNvSpPr/>
          <p:nvPr/>
        </p:nvSpPr>
        <p:spPr>
          <a:xfrm>
            <a:off x="6034701" y="2612173"/>
            <a:ext cx="1155264" cy="66188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EC" sz="1050" b="1" dirty="0"/>
              <a:t>Creación de </a:t>
            </a:r>
            <a:r>
              <a:rPr lang="es-EC" sz="1100" b="1" dirty="0"/>
              <a:t>perfiles</a:t>
            </a:r>
            <a:r>
              <a:rPr lang="es-EC" sz="1050" b="1" dirty="0"/>
              <a:t> de temporalidad</a:t>
            </a:r>
          </a:p>
        </p:txBody>
      </p:sp>
      <p:sp>
        <p:nvSpPr>
          <p:cNvPr id="60" name="TextBox 59">
            <a:extLst>
              <a:ext uri="{FF2B5EF4-FFF2-40B4-BE49-F238E27FC236}">
                <a16:creationId xmlns:a16="http://schemas.microsoft.com/office/drawing/2014/main" xmlns="" id="{153DB708-BF2A-4BA6-A61B-A044E5CD959E}"/>
              </a:ext>
            </a:extLst>
          </p:cNvPr>
          <p:cNvSpPr txBox="1"/>
          <p:nvPr/>
        </p:nvSpPr>
        <p:spPr>
          <a:xfrm>
            <a:off x="5677466" y="1564975"/>
            <a:ext cx="1832600" cy="861774"/>
          </a:xfrm>
          <a:prstGeom prst="rect">
            <a:avLst/>
          </a:prstGeom>
          <a:noFill/>
          <a:ln>
            <a:prstDash val="dash"/>
          </a:ln>
        </p:spPr>
        <p:style>
          <a:lnRef idx="2">
            <a:schemeClr val="dk1"/>
          </a:lnRef>
          <a:fillRef idx="1">
            <a:schemeClr val="lt1"/>
          </a:fillRef>
          <a:effectRef idx="0">
            <a:schemeClr val="dk1"/>
          </a:effectRef>
          <a:fontRef idx="minor">
            <a:schemeClr val="dk1"/>
          </a:fontRef>
        </p:style>
        <p:txBody>
          <a:bodyPr wrap="square" rtlCol="0">
            <a:spAutoFit/>
          </a:bodyPr>
          <a:lstStyle/>
          <a:p>
            <a:pPr marL="171450" indent="-171450">
              <a:buFontTx/>
              <a:buChar char="-"/>
            </a:pPr>
            <a:r>
              <a:rPr lang="es-EC" sz="1000" dirty="0"/>
              <a:t>Selección de la serie de tiempo</a:t>
            </a:r>
          </a:p>
          <a:p>
            <a:pPr marL="171450" indent="-171450">
              <a:buFontTx/>
              <a:buChar char="-"/>
            </a:pPr>
            <a:r>
              <a:rPr lang="es-EC" sz="1000" dirty="0"/>
              <a:t>El tipo de dato saliente: promedio</a:t>
            </a:r>
          </a:p>
          <a:p>
            <a:pPr marL="171450" indent="-171450">
              <a:buFontTx/>
              <a:buChar char="-"/>
            </a:pPr>
            <a:r>
              <a:rPr lang="es-EC" sz="1000" dirty="0"/>
              <a:t>Generar el perfil de </a:t>
            </a:r>
          </a:p>
        </p:txBody>
      </p:sp>
      <p:cxnSp>
        <p:nvCxnSpPr>
          <p:cNvPr id="61" name="Straight Connector 60">
            <a:extLst>
              <a:ext uri="{FF2B5EF4-FFF2-40B4-BE49-F238E27FC236}">
                <a16:creationId xmlns:a16="http://schemas.microsoft.com/office/drawing/2014/main" xmlns="" id="{DB7ED691-19D1-4ED3-BFA7-13B1D21FBB37}"/>
              </a:ext>
            </a:extLst>
          </p:cNvPr>
          <p:cNvCxnSpPr>
            <a:cxnSpLocks/>
            <a:stCxn id="60" idx="2"/>
            <a:endCxn id="59" idx="0"/>
          </p:cNvCxnSpPr>
          <p:nvPr/>
        </p:nvCxnSpPr>
        <p:spPr>
          <a:xfrm>
            <a:off x="6593766" y="2426749"/>
            <a:ext cx="18567" cy="185424"/>
          </a:xfrm>
          <a:prstGeom prst="line">
            <a:avLst/>
          </a:prstGeom>
          <a:ln>
            <a:prstDash val="lgDash"/>
          </a:ln>
        </p:spPr>
        <p:style>
          <a:lnRef idx="1">
            <a:schemeClr val="dk1"/>
          </a:lnRef>
          <a:fillRef idx="0">
            <a:schemeClr val="dk1"/>
          </a:fillRef>
          <a:effectRef idx="0">
            <a:schemeClr val="dk1"/>
          </a:effectRef>
          <a:fontRef idx="minor">
            <a:schemeClr val="tx1"/>
          </a:fontRef>
        </p:style>
      </p:cxnSp>
      <p:cxnSp>
        <p:nvCxnSpPr>
          <p:cNvPr id="62" name="Straight Arrow Connector 61">
            <a:extLst>
              <a:ext uri="{FF2B5EF4-FFF2-40B4-BE49-F238E27FC236}">
                <a16:creationId xmlns:a16="http://schemas.microsoft.com/office/drawing/2014/main" xmlns="" id="{513DB8C2-004A-4FDA-A7F6-1BF2B0892AB2}"/>
              </a:ext>
            </a:extLst>
          </p:cNvPr>
          <p:cNvCxnSpPr>
            <a:cxnSpLocks/>
          </p:cNvCxnSpPr>
          <p:nvPr/>
        </p:nvCxnSpPr>
        <p:spPr>
          <a:xfrm flipV="1">
            <a:off x="7189965" y="2920016"/>
            <a:ext cx="522323" cy="248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63" name="Rectangle: Rounded Corners 62">
            <a:extLst>
              <a:ext uri="{FF2B5EF4-FFF2-40B4-BE49-F238E27FC236}">
                <a16:creationId xmlns:a16="http://schemas.microsoft.com/office/drawing/2014/main" xmlns="" id="{8C18EDCF-272E-4AB6-A541-3908B5D56330}"/>
              </a:ext>
            </a:extLst>
          </p:cNvPr>
          <p:cNvSpPr/>
          <p:nvPr/>
        </p:nvSpPr>
        <p:spPr>
          <a:xfrm>
            <a:off x="7712288" y="2678250"/>
            <a:ext cx="1155264" cy="483532"/>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s-EC" sz="1050" dirty="0"/>
              <a:t>Perfil de precipitación </a:t>
            </a:r>
          </a:p>
        </p:txBody>
      </p:sp>
      <p:cxnSp>
        <p:nvCxnSpPr>
          <p:cNvPr id="64" name="Straight Arrow Connector 63">
            <a:extLst>
              <a:ext uri="{FF2B5EF4-FFF2-40B4-BE49-F238E27FC236}">
                <a16:creationId xmlns:a16="http://schemas.microsoft.com/office/drawing/2014/main" xmlns="" id="{0382E24E-E72C-4E20-A167-5E87695B8C31}"/>
              </a:ext>
            </a:extLst>
          </p:cNvPr>
          <p:cNvCxnSpPr>
            <a:stCxn id="63" idx="2"/>
          </p:cNvCxnSpPr>
          <p:nvPr/>
        </p:nvCxnSpPr>
        <p:spPr>
          <a:xfrm>
            <a:off x="8289920" y="3161782"/>
            <a:ext cx="0" cy="30552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65" name="Oval 64">
            <a:extLst>
              <a:ext uri="{FF2B5EF4-FFF2-40B4-BE49-F238E27FC236}">
                <a16:creationId xmlns:a16="http://schemas.microsoft.com/office/drawing/2014/main" xmlns="" id="{FDA76265-3DE5-448C-9D3D-9275FA5A366E}"/>
              </a:ext>
            </a:extLst>
          </p:cNvPr>
          <p:cNvSpPr/>
          <p:nvPr/>
        </p:nvSpPr>
        <p:spPr>
          <a:xfrm>
            <a:off x="8146432" y="3488848"/>
            <a:ext cx="286976" cy="312932"/>
          </a:xfrm>
          <a:prstGeom prst="ellipse">
            <a:avLst/>
          </a:prstGeom>
          <a:ln w="28575"/>
        </p:spPr>
        <p:style>
          <a:lnRef idx="2">
            <a:schemeClr val="accent5"/>
          </a:lnRef>
          <a:fillRef idx="1">
            <a:schemeClr val="lt1"/>
          </a:fillRef>
          <a:effectRef idx="0">
            <a:schemeClr val="accent5"/>
          </a:effectRef>
          <a:fontRef idx="minor">
            <a:schemeClr val="dk1"/>
          </a:fontRef>
        </p:style>
        <p:txBody>
          <a:bodyPr rtlCol="0" anchor="ctr"/>
          <a:lstStyle/>
          <a:p>
            <a:pPr algn="ctr"/>
            <a:r>
              <a:rPr lang="es-EC" sz="1600" dirty="0"/>
              <a:t>B</a:t>
            </a:r>
          </a:p>
        </p:txBody>
      </p:sp>
      <p:pic>
        <p:nvPicPr>
          <p:cNvPr id="24" name="Picture 23">
            <a:extLst>
              <a:ext uri="{FF2B5EF4-FFF2-40B4-BE49-F238E27FC236}">
                <a16:creationId xmlns:a16="http://schemas.microsoft.com/office/drawing/2014/main" xmlns="" id="{50EECC2B-C17A-4C65-AEEC-EDB392CBC6CF}"/>
              </a:ext>
            </a:extLst>
          </p:cNvPr>
          <p:cNvPicPr>
            <a:picLocks noChangeAspect="1"/>
          </p:cNvPicPr>
          <p:nvPr/>
        </p:nvPicPr>
        <p:blipFill>
          <a:blip r:embed="rId3"/>
          <a:stretch>
            <a:fillRect/>
          </a:stretch>
        </p:blipFill>
        <p:spPr>
          <a:xfrm>
            <a:off x="3397190" y="2725709"/>
            <a:ext cx="184514" cy="269652"/>
          </a:xfrm>
          <a:prstGeom prst="rect">
            <a:avLst/>
          </a:prstGeom>
        </p:spPr>
      </p:pic>
      <p:sp>
        <p:nvSpPr>
          <p:cNvPr id="37" name="Rectangle 58">
            <a:extLst>
              <a:ext uri="{FF2B5EF4-FFF2-40B4-BE49-F238E27FC236}">
                <a16:creationId xmlns:a16="http://schemas.microsoft.com/office/drawing/2014/main" xmlns="" id="{A477CC17-DB27-4CC6-9A39-814272CC0A14}"/>
              </a:ext>
            </a:extLst>
          </p:cNvPr>
          <p:cNvSpPr/>
          <p:nvPr/>
        </p:nvSpPr>
        <p:spPr>
          <a:xfrm>
            <a:off x="7712283" y="4136543"/>
            <a:ext cx="1155264" cy="66188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EC" sz="1050" b="1" dirty="0" smtClean="0"/>
              <a:t>Modelo lineal, cálculo de R y R2</a:t>
            </a:r>
            <a:endParaRPr lang="es-EC" sz="1050" b="1" dirty="0"/>
          </a:p>
        </p:txBody>
      </p:sp>
      <p:cxnSp>
        <p:nvCxnSpPr>
          <p:cNvPr id="41" name="Straight Arrow Connector 63">
            <a:extLst>
              <a:ext uri="{FF2B5EF4-FFF2-40B4-BE49-F238E27FC236}">
                <a16:creationId xmlns:a16="http://schemas.microsoft.com/office/drawing/2014/main" xmlns="" id="{0382E24E-E72C-4E20-A167-5E87695B8C31}"/>
              </a:ext>
            </a:extLst>
          </p:cNvPr>
          <p:cNvCxnSpPr/>
          <p:nvPr/>
        </p:nvCxnSpPr>
        <p:spPr>
          <a:xfrm>
            <a:off x="8289915" y="3799107"/>
            <a:ext cx="0" cy="30552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43" name="TextBox 57">
            <a:extLst>
              <a:ext uri="{FF2B5EF4-FFF2-40B4-BE49-F238E27FC236}">
                <a16:creationId xmlns:a16="http://schemas.microsoft.com/office/drawing/2014/main" xmlns="" id="{D1139F5C-0669-48E8-B922-E5AC46C12DF0}"/>
              </a:ext>
            </a:extLst>
          </p:cNvPr>
          <p:cNvSpPr txBox="1"/>
          <p:nvPr/>
        </p:nvSpPr>
        <p:spPr>
          <a:xfrm>
            <a:off x="7630403" y="5144357"/>
            <a:ext cx="1319033" cy="400110"/>
          </a:xfrm>
          <a:prstGeom prst="rect">
            <a:avLst/>
          </a:prstGeom>
          <a:noFill/>
          <a:ln>
            <a:prstDash val="dash"/>
          </a:ln>
        </p:spPr>
        <p:style>
          <a:lnRef idx="2">
            <a:schemeClr val="dk1"/>
          </a:lnRef>
          <a:fillRef idx="1">
            <a:schemeClr val="lt1"/>
          </a:fillRef>
          <a:effectRef idx="0">
            <a:schemeClr val="dk1"/>
          </a:effectRef>
          <a:fontRef idx="minor">
            <a:schemeClr val="dk1"/>
          </a:fontRef>
        </p:style>
        <p:txBody>
          <a:bodyPr wrap="square" rtlCol="0">
            <a:spAutoFit/>
          </a:bodyPr>
          <a:lstStyle/>
          <a:p>
            <a:pPr marL="171450" indent="-171450">
              <a:buFontTx/>
              <a:buChar char="-"/>
            </a:pPr>
            <a:r>
              <a:rPr lang="es-EC" sz="1000" dirty="0" smtClean="0"/>
              <a:t>Linear </a:t>
            </a:r>
            <a:r>
              <a:rPr lang="es-EC" sz="1000" dirty="0" err="1" smtClean="0"/>
              <a:t>modeler</a:t>
            </a:r>
            <a:endParaRPr lang="es-EC" sz="1000" dirty="0" smtClean="0"/>
          </a:p>
          <a:p>
            <a:r>
              <a:rPr lang="es-EC" sz="1000" dirty="0" smtClean="0"/>
              <a:t>Con casos ETV </a:t>
            </a:r>
            <a:endParaRPr lang="es-EC" sz="1000" dirty="0"/>
          </a:p>
        </p:txBody>
      </p:sp>
      <p:cxnSp>
        <p:nvCxnSpPr>
          <p:cNvPr id="45" name="Straight Arrow Connector 63">
            <a:extLst>
              <a:ext uri="{FF2B5EF4-FFF2-40B4-BE49-F238E27FC236}">
                <a16:creationId xmlns:a16="http://schemas.microsoft.com/office/drawing/2014/main" xmlns="" id="{0382E24E-E72C-4E20-A167-5E87695B8C31}"/>
              </a:ext>
            </a:extLst>
          </p:cNvPr>
          <p:cNvCxnSpPr/>
          <p:nvPr/>
        </p:nvCxnSpPr>
        <p:spPr>
          <a:xfrm>
            <a:off x="8289920" y="4862008"/>
            <a:ext cx="0" cy="30552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26699597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Group 35">
            <a:extLst>
              <a:ext uri="{FF2B5EF4-FFF2-40B4-BE49-F238E27FC236}">
                <a16:creationId xmlns:a16="http://schemas.microsoft.com/office/drawing/2014/main" xmlns="" id="{65E406D8-0A4B-469F-B541-123DAD9E4C5C}"/>
              </a:ext>
            </a:extLst>
          </p:cNvPr>
          <p:cNvGrpSpPr/>
          <p:nvPr/>
        </p:nvGrpSpPr>
        <p:grpSpPr>
          <a:xfrm>
            <a:off x="323411" y="1042229"/>
            <a:ext cx="8497178" cy="4773542"/>
            <a:chOff x="659229" y="990442"/>
            <a:chExt cx="10743068" cy="4449802"/>
          </a:xfrm>
        </p:grpSpPr>
        <p:grpSp>
          <p:nvGrpSpPr>
            <p:cNvPr id="4" name="Group 3">
              <a:extLst>
                <a:ext uri="{FF2B5EF4-FFF2-40B4-BE49-F238E27FC236}">
                  <a16:creationId xmlns:a16="http://schemas.microsoft.com/office/drawing/2014/main" xmlns="" id="{1F007808-8259-4E83-8CB7-98B010D49812}"/>
                </a:ext>
              </a:extLst>
            </p:cNvPr>
            <p:cNvGrpSpPr/>
            <p:nvPr/>
          </p:nvGrpSpPr>
          <p:grpSpPr>
            <a:xfrm>
              <a:off x="659229" y="990442"/>
              <a:ext cx="10743068" cy="4449802"/>
              <a:chOff x="116304" y="199867"/>
              <a:chExt cx="10743068" cy="4449802"/>
            </a:xfrm>
          </p:grpSpPr>
          <p:sp>
            <p:nvSpPr>
              <p:cNvPr id="5" name="Rectangle: Rounded Corners 4">
                <a:extLst>
                  <a:ext uri="{FF2B5EF4-FFF2-40B4-BE49-F238E27FC236}">
                    <a16:creationId xmlns:a16="http://schemas.microsoft.com/office/drawing/2014/main" xmlns="" id="{E19648CF-80E5-4917-A10E-72A965D684AF}"/>
                  </a:ext>
                </a:extLst>
              </p:cNvPr>
              <p:cNvSpPr/>
              <p:nvPr/>
            </p:nvSpPr>
            <p:spPr>
              <a:xfrm>
                <a:off x="2446789" y="1323975"/>
                <a:ext cx="1449232" cy="55626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s-EC" sz="1000" dirty="0"/>
                  <a:t>Imágenes MODIS – Índice de vegetación</a:t>
                </a:r>
              </a:p>
            </p:txBody>
          </p:sp>
          <p:cxnSp>
            <p:nvCxnSpPr>
              <p:cNvPr id="6" name="Straight Arrow Connector 5">
                <a:extLst>
                  <a:ext uri="{FF2B5EF4-FFF2-40B4-BE49-F238E27FC236}">
                    <a16:creationId xmlns:a16="http://schemas.microsoft.com/office/drawing/2014/main" xmlns="" id="{4E254249-9901-4188-AAF3-2E1FBA082078}"/>
                  </a:ext>
                </a:extLst>
              </p:cNvPr>
              <p:cNvCxnSpPr>
                <a:cxnSpLocks/>
                <a:stCxn id="5" idx="2"/>
              </p:cNvCxnSpPr>
              <p:nvPr/>
            </p:nvCxnSpPr>
            <p:spPr>
              <a:xfrm>
                <a:off x="3171405" y="1880235"/>
                <a:ext cx="0" cy="38671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7" name="Rectangle 6">
                <a:extLst>
                  <a:ext uri="{FF2B5EF4-FFF2-40B4-BE49-F238E27FC236}">
                    <a16:creationId xmlns:a16="http://schemas.microsoft.com/office/drawing/2014/main" xmlns="" id="{AFEF4F97-C0C3-48AB-97FE-8584FD1227A9}"/>
                  </a:ext>
                </a:extLst>
              </p:cNvPr>
              <p:cNvSpPr/>
              <p:nvPr/>
            </p:nvSpPr>
            <p:spPr>
              <a:xfrm>
                <a:off x="2446789" y="2266950"/>
                <a:ext cx="1449232" cy="485775"/>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EC" sz="1050" b="1" dirty="0"/>
                  <a:t>Importar imágenes</a:t>
                </a:r>
              </a:p>
            </p:txBody>
          </p:sp>
          <p:cxnSp>
            <p:nvCxnSpPr>
              <p:cNvPr id="8" name="Straight Arrow Connector 7">
                <a:extLst>
                  <a:ext uri="{FF2B5EF4-FFF2-40B4-BE49-F238E27FC236}">
                    <a16:creationId xmlns:a16="http://schemas.microsoft.com/office/drawing/2014/main" xmlns="" id="{8E5CD8CD-08E5-4978-995E-0B303C294377}"/>
                  </a:ext>
                </a:extLst>
              </p:cNvPr>
              <p:cNvCxnSpPr>
                <a:cxnSpLocks/>
              </p:cNvCxnSpPr>
              <p:nvPr/>
            </p:nvCxnSpPr>
            <p:spPr>
              <a:xfrm>
                <a:off x="3171405" y="2752725"/>
                <a:ext cx="0" cy="38671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9" name="Rectangle: Rounded Corners 8">
                <a:extLst>
                  <a:ext uri="{FF2B5EF4-FFF2-40B4-BE49-F238E27FC236}">
                    <a16:creationId xmlns:a16="http://schemas.microsoft.com/office/drawing/2014/main" xmlns="" id="{02283873-E7EA-4772-BC47-92C8091A1B92}"/>
                  </a:ext>
                </a:extLst>
              </p:cNvPr>
              <p:cNvSpPr/>
              <p:nvPr/>
            </p:nvSpPr>
            <p:spPr>
              <a:xfrm>
                <a:off x="2441211" y="3139440"/>
                <a:ext cx="1449232" cy="55626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s-EC" sz="1000" dirty="0"/>
                  <a:t>Imágenes de índice de vegetación </a:t>
                </a:r>
                <a:r>
                  <a:rPr lang="es-EC" sz="1000" dirty="0" err="1"/>
                  <a:t>EVI_se.rst</a:t>
                </a:r>
                <a:endParaRPr lang="es-EC" sz="1000" dirty="0"/>
              </a:p>
            </p:txBody>
          </p:sp>
          <p:pic>
            <p:nvPicPr>
              <p:cNvPr id="10" name="Picture 9">
                <a:extLst>
                  <a:ext uri="{FF2B5EF4-FFF2-40B4-BE49-F238E27FC236}">
                    <a16:creationId xmlns:a16="http://schemas.microsoft.com/office/drawing/2014/main" xmlns="" id="{E34CDE32-8D0B-44A5-8EFB-9F5D6052A4FD}"/>
                  </a:ext>
                </a:extLst>
              </p:cNvPr>
              <p:cNvPicPr>
                <a:picLocks noChangeAspect="1"/>
              </p:cNvPicPr>
              <p:nvPr/>
            </p:nvPicPr>
            <p:blipFill>
              <a:blip r:embed="rId2"/>
              <a:stretch>
                <a:fillRect/>
              </a:stretch>
            </p:blipFill>
            <p:spPr>
              <a:xfrm>
                <a:off x="3964652" y="3301966"/>
                <a:ext cx="257979" cy="231208"/>
              </a:xfrm>
              <a:prstGeom prst="rect">
                <a:avLst/>
              </a:prstGeom>
              <a:ln>
                <a:solidFill>
                  <a:schemeClr val="tx1"/>
                </a:solidFill>
              </a:ln>
            </p:spPr>
          </p:pic>
          <p:cxnSp>
            <p:nvCxnSpPr>
              <p:cNvPr id="11" name="Straight Arrow Connector 10">
                <a:extLst>
                  <a:ext uri="{FF2B5EF4-FFF2-40B4-BE49-F238E27FC236}">
                    <a16:creationId xmlns:a16="http://schemas.microsoft.com/office/drawing/2014/main" xmlns="" id="{2FE0B72A-483B-4D26-BB06-5298C63B2110}"/>
                  </a:ext>
                </a:extLst>
              </p:cNvPr>
              <p:cNvCxnSpPr>
                <a:cxnSpLocks/>
              </p:cNvCxnSpPr>
              <p:nvPr/>
            </p:nvCxnSpPr>
            <p:spPr>
              <a:xfrm>
                <a:off x="3178446" y="3695700"/>
                <a:ext cx="0" cy="38671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2" name="Rectangle 11">
                <a:extLst>
                  <a:ext uri="{FF2B5EF4-FFF2-40B4-BE49-F238E27FC236}">
                    <a16:creationId xmlns:a16="http://schemas.microsoft.com/office/drawing/2014/main" xmlns="" id="{590B79FF-44A8-4EBD-AD36-4EA02CC8A2EB}"/>
                  </a:ext>
                </a:extLst>
              </p:cNvPr>
              <p:cNvSpPr/>
              <p:nvPr/>
            </p:nvSpPr>
            <p:spPr>
              <a:xfrm>
                <a:off x="2453830" y="4082415"/>
                <a:ext cx="1449232" cy="485775"/>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EC" sz="1050" b="1" dirty="0"/>
                  <a:t>Modelador de tendencias de la tierra</a:t>
                </a:r>
              </a:p>
            </p:txBody>
          </p:sp>
          <p:sp>
            <p:nvSpPr>
              <p:cNvPr id="13" name="TextBox 12">
                <a:extLst>
                  <a:ext uri="{FF2B5EF4-FFF2-40B4-BE49-F238E27FC236}">
                    <a16:creationId xmlns:a16="http://schemas.microsoft.com/office/drawing/2014/main" xmlns="" id="{4D6D4290-7256-4715-AA93-92B6F7EE5C33}"/>
                  </a:ext>
                </a:extLst>
              </p:cNvPr>
              <p:cNvSpPr txBox="1"/>
              <p:nvPr/>
            </p:nvSpPr>
            <p:spPr>
              <a:xfrm>
                <a:off x="116304" y="2155894"/>
                <a:ext cx="1879952" cy="731603"/>
              </a:xfrm>
              <a:prstGeom prst="rect">
                <a:avLst/>
              </a:prstGeom>
              <a:ln>
                <a:prstDash val="dash"/>
              </a:ln>
            </p:spPr>
            <p:style>
              <a:lnRef idx="2">
                <a:schemeClr val="dk1"/>
              </a:lnRef>
              <a:fillRef idx="1">
                <a:schemeClr val="lt1"/>
              </a:fillRef>
              <a:effectRef idx="0">
                <a:schemeClr val="dk1"/>
              </a:effectRef>
              <a:fontRef idx="minor">
                <a:schemeClr val="dk1"/>
              </a:fontRef>
            </p:style>
            <p:txBody>
              <a:bodyPr wrap="square" rtlCol="0">
                <a:spAutoFit/>
              </a:bodyPr>
              <a:lstStyle/>
              <a:p>
                <a:pPr marL="128588" indent="-128588">
                  <a:buFontTx/>
                  <a:buChar char="-"/>
                </a:pPr>
                <a:r>
                  <a:rPr lang="es-EC" sz="900" dirty="0"/>
                  <a:t>Colocar la temporalidad</a:t>
                </a:r>
              </a:p>
              <a:p>
                <a:pPr marL="128588" indent="-128588">
                  <a:buFontTx/>
                  <a:buChar char="-"/>
                </a:pPr>
                <a:r>
                  <a:rPr lang="es-EC" sz="900" dirty="0"/>
                  <a:t>Sistema de referencia</a:t>
                </a:r>
              </a:p>
              <a:p>
                <a:pPr marL="128588" indent="-128588">
                  <a:buFontTx/>
                  <a:buChar char="-"/>
                </a:pPr>
                <a:r>
                  <a:rPr lang="es-EC" sz="900" dirty="0"/>
                  <a:t>Transponer líneas</a:t>
                </a:r>
              </a:p>
              <a:p>
                <a:pPr marL="128588" indent="-128588">
                  <a:buFontTx/>
                  <a:buChar char="-"/>
                </a:pPr>
                <a:r>
                  <a:rPr lang="es-EC" sz="900" dirty="0"/>
                  <a:t>Adecuar a la zona de estudio</a:t>
                </a:r>
              </a:p>
            </p:txBody>
          </p:sp>
          <p:cxnSp>
            <p:nvCxnSpPr>
              <p:cNvPr id="14" name="Straight Connector 13">
                <a:extLst>
                  <a:ext uri="{FF2B5EF4-FFF2-40B4-BE49-F238E27FC236}">
                    <a16:creationId xmlns:a16="http://schemas.microsoft.com/office/drawing/2014/main" xmlns="" id="{9B319F95-C371-45B3-8976-1BABD8BD506A}"/>
                  </a:ext>
                </a:extLst>
              </p:cNvPr>
              <p:cNvCxnSpPr>
                <a:stCxn id="13" idx="3"/>
                <a:endCxn id="7" idx="1"/>
              </p:cNvCxnSpPr>
              <p:nvPr/>
            </p:nvCxnSpPr>
            <p:spPr>
              <a:xfrm flipV="1">
                <a:off x="1996256" y="2509838"/>
                <a:ext cx="450533" cy="11857"/>
              </a:xfrm>
              <a:prstGeom prst="line">
                <a:avLst/>
              </a:prstGeom>
              <a:ln>
                <a:prstDash val="lgDash"/>
              </a:ln>
            </p:spPr>
            <p:style>
              <a:lnRef idx="1">
                <a:schemeClr val="dk1"/>
              </a:lnRef>
              <a:fillRef idx="0">
                <a:schemeClr val="dk1"/>
              </a:fillRef>
              <a:effectRef idx="0">
                <a:schemeClr val="dk1"/>
              </a:effectRef>
              <a:fontRef idx="minor">
                <a:schemeClr val="tx1"/>
              </a:fontRef>
            </p:style>
          </p:cxnSp>
          <p:cxnSp>
            <p:nvCxnSpPr>
              <p:cNvPr id="15" name="Straight Arrow Connector 14">
                <a:extLst>
                  <a:ext uri="{FF2B5EF4-FFF2-40B4-BE49-F238E27FC236}">
                    <a16:creationId xmlns:a16="http://schemas.microsoft.com/office/drawing/2014/main" xmlns="" id="{5BCAF895-1DF2-46C3-92E5-BD4B655F0397}"/>
                  </a:ext>
                </a:extLst>
              </p:cNvPr>
              <p:cNvCxnSpPr>
                <a:cxnSpLocks/>
                <a:stCxn id="12" idx="3"/>
              </p:cNvCxnSpPr>
              <p:nvPr/>
            </p:nvCxnSpPr>
            <p:spPr>
              <a:xfrm>
                <a:off x="3903062" y="4325303"/>
                <a:ext cx="468913"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6" name="Rectangle: Rounded Corners 15">
                <a:extLst>
                  <a:ext uri="{FF2B5EF4-FFF2-40B4-BE49-F238E27FC236}">
                    <a16:creationId xmlns:a16="http://schemas.microsoft.com/office/drawing/2014/main" xmlns="" id="{DDE8AC18-2D53-451B-8CA1-F94C9D87C368}"/>
                  </a:ext>
                </a:extLst>
              </p:cNvPr>
              <p:cNvSpPr/>
              <p:nvPr/>
            </p:nvSpPr>
            <p:spPr>
              <a:xfrm>
                <a:off x="4371975" y="4047172"/>
                <a:ext cx="1449232" cy="55626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s-EC" sz="1000" dirty="0"/>
                  <a:t>Serie de tiempo de precipitaciones</a:t>
                </a:r>
              </a:p>
            </p:txBody>
          </p:sp>
          <p:cxnSp>
            <p:nvCxnSpPr>
              <p:cNvPr id="17" name="Straight Connector 16">
                <a:extLst>
                  <a:ext uri="{FF2B5EF4-FFF2-40B4-BE49-F238E27FC236}">
                    <a16:creationId xmlns:a16="http://schemas.microsoft.com/office/drawing/2014/main" xmlns="" id="{B70A4AAC-5285-4C23-9EF6-4924667B2F81}"/>
                  </a:ext>
                </a:extLst>
              </p:cNvPr>
              <p:cNvCxnSpPr/>
              <p:nvPr/>
            </p:nvCxnSpPr>
            <p:spPr>
              <a:xfrm>
                <a:off x="2003297" y="4325302"/>
                <a:ext cx="450533" cy="1"/>
              </a:xfrm>
              <a:prstGeom prst="line">
                <a:avLst/>
              </a:prstGeom>
              <a:ln>
                <a:prstDash val="lgDash"/>
              </a:ln>
            </p:spPr>
            <p:style>
              <a:lnRef idx="1">
                <a:schemeClr val="dk1"/>
              </a:lnRef>
              <a:fillRef idx="0">
                <a:schemeClr val="dk1"/>
              </a:fillRef>
              <a:effectRef idx="0">
                <a:schemeClr val="dk1"/>
              </a:effectRef>
              <a:fontRef idx="minor">
                <a:schemeClr val="tx1"/>
              </a:fontRef>
            </p:style>
          </p:cxnSp>
          <p:sp>
            <p:nvSpPr>
              <p:cNvPr id="18" name="TextBox 17">
                <a:extLst>
                  <a:ext uri="{FF2B5EF4-FFF2-40B4-BE49-F238E27FC236}">
                    <a16:creationId xmlns:a16="http://schemas.microsoft.com/office/drawing/2014/main" xmlns="" id="{487F4708-8A12-4050-B609-EDF89A4272BF}"/>
                  </a:ext>
                </a:extLst>
              </p:cNvPr>
              <p:cNvSpPr txBox="1"/>
              <p:nvPr/>
            </p:nvSpPr>
            <p:spPr>
              <a:xfrm>
                <a:off x="116304" y="4047172"/>
                <a:ext cx="1879952" cy="602497"/>
              </a:xfrm>
              <a:prstGeom prst="rect">
                <a:avLst/>
              </a:prstGeom>
              <a:ln>
                <a:prstDash val="dash"/>
              </a:ln>
            </p:spPr>
            <p:style>
              <a:lnRef idx="2">
                <a:schemeClr val="dk1"/>
              </a:lnRef>
              <a:fillRef idx="1">
                <a:schemeClr val="lt1"/>
              </a:fillRef>
              <a:effectRef idx="0">
                <a:schemeClr val="dk1"/>
              </a:effectRef>
              <a:fontRef idx="minor">
                <a:schemeClr val="dk1"/>
              </a:fontRef>
            </p:style>
            <p:txBody>
              <a:bodyPr wrap="square" rtlCol="0">
                <a:spAutoFit/>
              </a:bodyPr>
              <a:lstStyle/>
              <a:p>
                <a:pPr marL="128588" indent="-128588">
                  <a:buFontTx/>
                  <a:buChar char="-"/>
                </a:pPr>
                <a:r>
                  <a:rPr lang="es-EC" sz="900" dirty="0"/>
                  <a:t>Generar el grupo de imágenes</a:t>
                </a:r>
              </a:p>
              <a:p>
                <a:pPr marL="128588" indent="-128588">
                  <a:buFontTx/>
                  <a:buChar char="-"/>
                </a:pPr>
                <a:r>
                  <a:rPr lang="es-EC" sz="900" dirty="0"/>
                  <a:t>Seleccionar la temporalidad </a:t>
                </a:r>
              </a:p>
            </p:txBody>
          </p:sp>
          <p:cxnSp>
            <p:nvCxnSpPr>
              <p:cNvPr id="19" name="Straight Connector 18">
                <a:extLst>
                  <a:ext uri="{FF2B5EF4-FFF2-40B4-BE49-F238E27FC236}">
                    <a16:creationId xmlns:a16="http://schemas.microsoft.com/office/drawing/2014/main" xmlns="" id="{F3680371-2D24-4F14-AB17-2DA64C03D391}"/>
                  </a:ext>
                </a:extLst>
              </p:cNvPr>
              <p:cNvCxnSpPr>
                <a:stCxn id="16" idx="3"/>
              </p:cNvCxnSpPr>
              <p:nvPr/>
            </p:nvCxnSpPr>
            <p:spPr>
              <a:xfrm>
                <a:off x="5821207" y="4325302"/>
                <a:ext cx="359248" cy="0"/>
              </a:xfrm>
              <a:prstGeom prst="line">
                <a:avLst/>
              </a:prstGeom>
            </p:spPr>
            <p:style>
              <a:lnRef idx="1">
                <a:schemeClr val="dk1"/>
              </a:lnRef>
              <a:fillRef idx="0">
                <a:schemeClr val="dk1"/>
              </a:fillRef>
              <a:effectRef idx="0">
                <a:schemeClr val="dk1"/>
              </a:effectRef>
              <a:fontRef idx="minor">
                <a:schemeClr val="tx1"/>
              </a:fontRef>
            </p:style>
          </p:cxnSp>
          <p:cxnSp>
            <p:nvCxnSpPr>
              <p:cNvPr id="20" name="Straight Arrow Connector 19">
                <a:extLst>
                  <a:ext uri="{FF2B5EF4-FFF2-40B4-BE49-F238E27FC236}">
                    <a16:creationId xmlns:a16="http://schemas.microsoft.com/office/drawing/2014/main" xmlns="" id="{3DF595FF-8A86-4111-ABCD-217A3554A0BB}"/>
                  </a:ext>
                </a:extLst>
              </p:cNvPr>
              <p:cNvCxnSpPr>
                <a:cxnSpLocks/>
                <a:endCxn id="21" idx="2"/>
              </p:cNvCxnSpPr>
              <p:nvPr/>
            </p:nvCxnSpPr>
            <p:spPr>
              <a:xfrm flipH="1" flipV="1">
                <a:off x="6180455" y="3695700"/>
                <a:ext cx="5080" cy="62960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1" name="Rectangle 20">
                <a:extLst>
                  <a:ext uri="{FF2B5EF4-FFF2-40B4-BE49-F238E27FC236}">
                    <a16:creationId xmlns:a16="http://schemas.microsoft.com/office/drawing/2014/main" xmlns="" id="{932E2CF1-34D4-47D6-B325-2E7427595066}"/>
                  </a:ext>
                </a:extLst>
              </p:cNvPr>
              <p:cNvSpPr/>
              <p:nvPr/>
            </p:nvSpPr>
            <p:spPr>
              <a:xfrm>
                <a:off x="5455839" y="3209925"/>
                <a:ext cx="1449232" cy="485775"/>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EC" sz="1050" b="1" dirty="0"/>
                  <a:t>Perfil lineal a través  del tiempo</a:t>
                </a:r>
              </a:p>
            </p:txBody>
          </p:sp>
          <p:cxnSp>
            <p:nvCxnSpPr>
              <p:cNvPr id="22" name="Straight Arrow Connector 21">
                <a:extLst>
                  <a:ext uri="{FF2B5EF4-FFF2-40B4-BE49-F238E27FC236}">
                    <a16:creationId xmlns:a16="http://schemas.microsoft.com/office/drawing/2014/main" xmlns="" id="{403F31B5-B3CB-4056-858E-5C5E8F4E01B8}"/>
                  </a:ext>
                </a:extLst>
              </p:cNvPr>
              <p:cNvCxnSpPr>
                <a:stCxn id="21" idx="0"/>
              </p:cNvCxnSpPr>
              <p:nvPr/>
            </p:nvCxnSpPr>
            <p:spPr>
              <a:xfrm flipV="1">
                <a:off x="6180455" y="2752725"/>
                <a:ext cx="0" cy="4572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3" name="Rectangle: Rounded Corners 22">
                <a:extLst>
                  <a:ext uri="{FF2B5EF4-FFF2-40B4-BE49-F238E27FC236}">
                    <a16:creationId xmlns:a16="http://schemas.microsoft.com/office/drawing/2014/main" xmlns="" id="{0452F22F-F8CF-47AA-BD5A-8127078256FB}"/>
                  </a:ext>
                </a:extLst>
              </p:cNvPr>
              <p:cNvSpPr/>
              <p:nvPr/>
            </p:nvSpPr>
            <p:spPr>
              <a:xfrm>
                <a:off x="5455839" y="2196466"/>
                <a:ext cx="1449232" cy="55626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s-EC" sz="1000" dirty="0"/>
                  <a:t>Cubo espacio temporal de índice de vegetación</a:t>
                </a:r>
              </a:p>
            </p:txBody>
          </p:sp>
          <p:cxnSp>
            <p:nvCxnSpPr>
              <p:cNvPr id="24" name="Straight Connector 23">
                <a:extLst>
                  <a:ext uri="{FF2B5EF4-FFF2-40B4-BE49-F238E27FC236}">
                    <a16:creationId xmlns:a16="http://schemas.microsoft.com/office/drawing/2014/main" xmlns="" id="{C0BC9432-5118-47A2-929A-90767C8A7866}"/>
                  </a:ext>
                </a:extLst>
              </p:cNvPr>
              <p:cNvCxnSpPr>
                <a:stCxn id="23" idx="0"/>
              </p:cNvCxnSpPr>
              <p:nvPr/>
            </p:nvCxnSpPr>
            <p:spPr>
              <a:xfrm flipV="1">
                <a:off x="6180455" y="1645104"/>
                <a:ext cx="0" cy="551362"/>
              </a:xfrm>
              <a:prstGeom prst="line">
                <a:avLst/>
              </a:prstGeom>
            </p:spPr>
            <p:style>
              <a:lnRef idx="1">
                <a:schemeClr val="dk1"/>
              </a:lnRef>
              <a:fillRef idx="0">
                <a:schemeClr val="dk1"/>
              </a:fillRef>
              <a:effectRef idx="0">
                <a:schemeClr val="dk1"/>
              </a:effectRef>
              <a:fontRef idx="minor">
                <a:schemeClr val="tx1"/>
              </a:fontRef>
            </p:style>
          </p:cxnSp>
          <p:cxnSp>
            <p:nvCxnSpPr>
              <p:cNvPr id="25" name="Straight Arrow Connector 24">
                <a:extLst>
                  <a:ext uri="{FF2B5EF4-FFF2-40B4-BE49-F238E27FC236}">
                    <a16:creationId xmlns:a16="http://schemas.microsoft.com/office/drawing/2014/main" xmlns="" id="{6F67A00D-B78A-4B91-B836-9EA94EAA9840}"/>
                  </a:ext>
                </a:extLst>
              </p:cNvPr>
              <p:cNvCxnSpPr/>
              <p:nvPr/>
            </p:nvCxnSpPr>
            <p:spPr>
              <a:xfrm>
                <a:off x="6180455" y="1640206"/>
                <a:ext cx="112522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6" name="Straight Connector 25">
                <a:extLst>
                  <a:ext uri="{FF2B5EF4-FFF2-40B4-BE49-F238E27FC236}">
                    <a16:creationId xmlns:a16="http://schemas.microsoft.com/office/drawing/2014/main" xmlns="" id="{14D0263A-194F-4B82-9D45-4EDA55D3BC48}"/>
                  </a:ext>
                </a:extLst>
              </p:cNvPr>
              <p:cNvCxnSpPr/>
              <p:nvPr/>
            </p:nvCxnSpPr>
            <p:spPr>
              <a:xfrm>
                <a:off x="6905071" y="3455069"/>
                <a:ext cx="450533" cy="1"/>
              </a:xfrm>
              <a:prstGeom prst="line">
                <a:avLst/>
              </a:prstGeom>
              <a:ln>
                <a:prstDash val="lgDash"/>
              </a:ln>
            </p:spPr>
            <p:style>
              <a:lnRef idx="1">
                <a:schemeClr val="dk1"/>
              </a:lnRef>
              <a:fillRef idx="0">
                <a:schemeClr val="dk1"/>
              </a:fillRef>
              <a:effectRef idx="0">
                <a:schemeClr val="dk1"/>
              </a:effectRef>
              <a:fontRef idx="minor">
                <a:schemeClr val="tx1"/>
              </a:fontRef>
            </p:style>
          </p:cxnSp>
          <p:sp>
            <p:nvSpPr>
              <p:cNvPr id="27" name="TextBox 26">
                <a:extLst>
                  <a:ext uri="{FF2B5EF4-FFF2-40B4-BE49-F238E27FC236}">
                    <a16:creationId xmlns:a16="http://schemas.microsoft.com/office/drawing/2014/main" xmlns="" id="{6AFBB298-1CC8-4208-BBA7-63A59B14E32B}"/>
                  </a:ext>
                </a:extLst>
              </p:cNvPr>
              <p:cNvSpPr txBox="1"/>
              <p:nvPr/>
            </p:nvSpPr>
            <p:spPr>
              <a:xfrm>
                <a:off x="7355605" y="3088071"/>
                <a:ext cx="1312147" cy="602497"/>
              </a:xfrm>
              <a:prstGeom prst="rect">
                <a:avLst/>
              </a:prstGeom>
              <a:ln>
                <a:prstDash val="dash"/>
              </a:ln>
            </p:spPr>
            <p:style>
              <a:lnRef idx="2">
                <a:schemeClr val="dk1"/>
              </a:lnRef>
              <a:fillRef idx="1">
                <a:schemeClr val="lt1"/>
              </a:fillRef>
              <a:effectRef idx="0">
                <a:schemeClr val="dk1"/>
              </a:effectRef>
              <a:fontRef idx="minor">
                <a:schemeClr val="dk1"/>
              </a:fontRef>
            </p:style>
            <p:txBody>
              <a:bodyPr wrap="square" rtlCol="0">
                <a:spAutoFit/>
              </a:bodyPr>
              <a:lstStyle/>
              <a:p>
                <a:pPr marL="128588" indent="-128588">
                  <a:buFontTx/>
                  <a:buChar char="-"/>
                </a:pPr>
                <a:r>
                  <a:rPr lang="es-EC" sz="900" dirty="0"/>
                  <a:t>Crear el cubo de información </a:t>
                </a:r>
              </a:p>
              <a:p>
                <a:pPr marL="128588" indent="-128588">
                  <a:buFontTx/>
                  <a:buChar char="-"/>
                </a:pPr>
                <a:r>
                  <a:rPr lang="es-EC" sz="900" dirty="0"/>
                  <a:t>Generar la visualización </a:t>
                </a:r>
              </a:p>
            </p:txBody>
          </p:sp>
          <p:sp>
            <p:nvSpPr>
              <p:cNvPr id="28" name="Rectangle 27">
                <a:extLst>
                  <a:ext uri="{FF2B5EF4-FFF2-40B4-BE49-F238E27FC236}">
                    <a16:creationId xmlns:a16="http://schemas.microsoft.com/office/drawing/2014/main" xmlns="" id="{B722C181-DE84-4763-B9F8-8BF66F480013}"/>
                  </a:ext>
                </a:extLst>
              </p:cNvPr>
              <p:cNvSpPr/>
              <p:nvPr/>
            </p:nvSpPr>
            <p:spPr>
              <a:xfrm>
                <a:off x="7305675" y="1394460"/>
                <a:ext cx="1449232" cy="485775"/>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EC" sz="1050" b="1" dirty="0"/>
                  <a:t>Creación de perfiles de temporalidad</a:t>
                </a:r>
              </a:p>
            </p:txBody>
          </p:sp>
          <p:sp>
            <p:nvSpPr>
              <p:cNvPr id="29" name="TextBox 28">
                <a:extLst>
                  <a:ext uri="{FF2B5EF4-FFF2-40B4-BE49-F238E27FC236}">
                    <a16:creationId xmlns:a16="http://schemas.microsoft.com/office/drawing/2014/main" xmlns="" id="{AF0D1E7A-3DDD-4EAD-81AF-6E425B811AAA}"/>
                  </a:ext>
                </a:extLst>
              </p:cNvPr>
              <p:cNvSpPr txBox="1"/>
              <p:nvPr/>
            </p:nvSpPr>
            <p:spPr>
              <a:xfrm>
                <a:off x="7111218" y="199867"/>
                <a:ext cx="1829954" cy="731603"/>
              </a:xfrm>
              <a:prstGeom prst="rect">
                <a:avLst/>
              </a:prstGeom>
              <a:ln>
                <a:prstDash val="dash"/>
              </a:ln>
            </p:spPr>
            <p:style>
              <a:lnRef idx="2">
                <a:schemeClr val="dk1"/>
              </a:lnRef>
              <a:fillRef idx="1">
                <a:schemeClr val="lt1"/>
              </a:fillRef>
              <a:effectRef idx="0">
                <a:schemeClr val="dk1"/>
              </a:effectRef>
              <a:fontRef idx="minor">
                <a:schemeClr val="dk1"/>
              </a:fontRef>
            </p:style>
            <p:txBody>
              <a:bodyPr wrap="square" rtlCol="0">
                <a:spAutoFit/>
              </a:bodyPr>
              <a:lstStyle/>
              <a:p>
                <a:pPr marL="128588" indent="-128588">
                  <a:buFontTx/>
                  <a:buChar char="-"/>
                </a:pPr>
                <a:r>
                  <a:rPr lang="es-EC" sz="900" dirty="0"/>
                  <a:t>Selección de la serie de tiempo</a:t>
                </a:r>
              </a:p>
              <a:p>
                <a:pPr marL="128588" indent="-128588">
                  <a:buFontTx/>
                  <a:buChar char="-"/>
                </a:pPr>
                <a:r>
                  <a:rPr lang="es-EC" sz="900" dirty="0"/>
                  <a:t>El tipo de dato saliente: promedio</a:t>
                </a:r>
              </a:p>
              <a:p>
                <a:pPr marL="128588" indent="-128588">
                  <a:buFontTx/>
                  <a:buChar char="-"/>
                </a:pPr>
                <a:r>
                  <a:rPr lang="es-EC" sz="900" dirty="0"/>
                  <a:t>Generar el perfil de </a:t>
                </a:r>
              </a:p>
            </p:txBody>
          </p:sp>
          <p:cxnSp>
            <p:nvCxnSpPr>
              <p:cNvPr id="30" name="Straight Connector 29">
                <a:extLst>
                  <a:ext uri="{FF2B5EF4-FFF2-40B4-BE49-F238E27FC236}">
                    <a16:creationId xmlns:a16="http://schemas.microsoft.com/office/drawing/2014/main" xmlns="" id="{8BCB3BC5-68EF-41D5-832B-985A54C04D66}"/>
                  </a:ext>
                </a:extLst>
              </p:cNvPr>
              <p:cNvCxnSpPr>
                <a:cxnSpLocks/>
                <a:stCxn id="29" idx="2"/>
                <a:endCxn id="28" idx="0"/>
              </p:cNvCxnSpPr>
              <p:nvPr/>
            </p:nvCxnSpPr>
            <p:spPr>
              <a:xfrm>
                <a:off x="8026196" y="931470"/>
                <a:ext cx="4095" cy="462990"/>
              </a:xfrm>
              <a:prstGeom prst="line">
                <a:avLst/>
              </a:prstGeom>
              <a:ln>
                <a:prstDash val="lgDash"/>
              </a:ln>
            </p:spPr>
            <p:style>
              <a:lnRef idx="1">
                <a:schemeClr val="dk1"/>
              </a:lnRef>
              <a:fillRef idx="0">
                <a:schemeClr val="dk1"/>
              </a:fillRef>
              <a:effectRef idx="0">
                <a:schemeClr val="dk1"/>
              </a:effectRef>
              <a:fontRef idx="minor">
                <a:schemeClr val="tx1"/>
              </a:fontRef>
            </p:style>
          </p:cxnSp>
          <p:cxnSp>
            <p:nvCxnSpPr>
              <p:cNvPr id="31" name="Straight Arrow Connector 30">
                <a:extLst>
                  <a:ext uri="{FF2B5EF4-FFF2-40B4-BE49-F238E27FC236}">
                    <a16:creationId xmlns:a16="http://schemas.microsoft.com/office/drawing/2014/main" xmlns="" id="{FE3AB01D-2D0E-4A4C-99D2-6730F488D3C7}"/>
                  </a:ext>
                </a:extLst>
              </p:cNvPr>
              <p:cNvCxnSpPr>
                <a:cxnSpLocks/>
              </p:cNvCxnSpPr>
              <p:nvPr/>
            </p:nvCxnSpPr>
            <p:spPr>
              <a:xfrm flipV="1">
                <a:off x="8754907" y="1637347"/>
                <a:ext cx="655233" cy="286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2" name="Rectangle: Rounded Corners 31">
                <a:extLst>
                  <a:ext uri="{FF2B5EF4-FFF2-40B4-BE49-F238E27FC236}">
                    <a16:creationId xmlns:a16="http://schemas.microsoft.com/office/drawing/2014/main" xmlns="" id="{5AE55423-C31F-45DF-A161-456F9295EE2E}"/>
                  </a:ext>
                </a:extLst>
              </p:cNvPr>
              <p:cNvSpPr/>
              <p:nvPr/>
            </p:nvSpPr>
            <p:spPr>
              <a:xfrm>
                <a:off x="9410140" y="1359217"/>
                <a:ext cx="1449232" cy="55626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s-EC" sz="1000" dirty="0"/>
                  <a:t>Perfil de índice de vegetación </a:t>
                </a:r>
              </a:p>
            </p:txBody>
          </p:sp>
          <p:cxnSp>
            <p:nvCxnSpPr>
              <p:cNvPr id="33" name="Straight Arrow Connector 32">
                <a:extLst>
                  <a:ext uri="{FF2B5EF4-FFF2-40B4-BE49-F238E27FC236}">
                    <a16:creationId xmlns:a16="http://schemas.microsoft.com/office/drawing/2014/main" xmlns="" id="{E625C3A9-899A-46BA-9C0C-D0878933334B}"/>
                  </a:ext>
                </a:extLst>
              </p:cNvPr>
              <p:cNvCxnSpPr>
                <a:stCxn id="32" idx="2"/>
              </p:cNvCxnSpPr>
              <p:nvPr/>
            </p:nvCxnSpPr>
            <p:spPr>
              <a:xfrm>
                <a:off x="10134756" y="1915477"/>
                <a:ext cx="0" cy="35147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4" name="Oval 33">
                <a:extLst>
                  <a:ext uri="{FF2B5EF4-FFF2-40B4-BE49-F238E27FC236}">
                    <a16:creationId xmlns:a16="http://schemas.microsoft.com/office/drawing/2014/main" xmlns="" id="{F8296B7E-AEE6-472A-B494-ECEA14714D27}"/>
                  </a:ext>
                </a:extLst>
              </p:cNvPr>
              <p:cNvSpPr/>
              <p:nvPr/>
            </p:nvSpPr>
            <p:spPr>
              <a:xfrm>
                <a:off x="9954756" y="2291737"/>
                <a:ext cx="360000" cy="360000"/>
              </a:xfrm>
              <a:prstGeom prst="ellipse">
                <a:avLst/>
              </a:prstGeom>
              <a:ln w="28575"/>
            </p:spPr>
            <p:style>
              <a:lnRef idx="2">
                <a:schemeClr val="accent5"/>
              </a:lnRef>
              <a:fillRef idx="1">
                <a:schemeClr val="lt1"/>
              </a:fillRef>
              <a:effectRef idx="0">
                <a:schemeClr val="accent5"/>
              </a:effectRef>
              <a:fontRef idx="minor">
                <a:schemeClr val="dk1"/>
              </a:fontRef>
            </p:style>
            <p:txBody>
              <a:bodyPr rtlCol="0" anchor="ctr"/>
              <a:lstStyle/>
              <a:p>
                <a:pPr algn="ctr"/>
                <a:r>
                  <a:rPr lang="es-EC" sz="1600" dirty="0"/>
                  <a:t>C</a:t>
                </a:r>
              </a:p>
            </p:txBody>
          </p:sp>
        </p:grpSp>
        <p:pic>
          <p:nvPicPr>
            <p:cNvPr id="35" name="Picture 34">
              <a:extLst>
                <a:ext uri="{FF2B5EF4-FFF2-40B4-BE49-F238E27FC236}">
                  <a16:creationId xmlns:a16="http://schemas.microsoft.com/office/drawing/2014/main" xmlns="" id="{87E1031E-2818-4710-8FC4-181638FB91C0}"/>
                </a:ext>
              </a:extLst>
            </p:cNvPr>
            <p:cNvPicPr>
              <a:picLocks noChangeAspect="1"/>
            </p:cNvPicPr>
            <p:nvPr/>
          </p:nvPicPr>
          <p:blipFill>
            <a:blip r:embed="rId3"/>
            <a:stretch>
              <a:fillRect/>
            </a:stretch>
          </p:blipFill>
          <p:spPr>
            <a:xfrm>
              <a:off x="4539950" y="2204390"/>
              <a:ext cx="252786" cy="338786"/>
            </a:xfrm>
            <a:prstGeom prst="rect">
              <a:avLst/>
            </a:prstGeom>
          </p:spPr>
        </p:pic>
      </p:grpSp>
      <p:sp>
        <p:nvSpPr>
          <p:cNvPr id="37" name="Rectangle 58">
            <a:extLst>
              <a:ext uri="{FF2B5EF4-FFF2-40B4-BE49-F238E27FC236}">
                <a16:creationId xmlns:a16="http://schemas.microsoft.com/office/drawing/2014/main" xmlns="" id="{A477CC17-DB27-4CC6-9A39-814272CC0A14}"/>
              </a:ext>
            </a:extLst>
          </p:cNvPr>
          <p:cNvSpPr/>
          <p:nvPr/>
        </p:nvSpPr>
        <p:spPr>
          <a:xfrm>
            <a:off x="7684573" y="3984138"/>
            <a:ext cx="1155264" cy="66188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EC" sz="1050" b="1" dirty="0" smtClean="0"/>
              <a:t>Modelo lineal, cálculo de R y R2</a:t>
            </a:r>
            <a:endParaRPr lang="es-EC" sz="1050" b="1" dirty="0"/>
          </a:p>
        </p:txBody>
      </p:sp>
      <p:cxnSp>
        <p:nvCxnSpPr>
          <p:cNvPr id="38" name="Straight Arrow Connector 63">
            <a:extLst>
              <a:ext uri="{FF2B5EF4-FFF2-40B4-BE49-F238E27FC236}">
                <a16:creationId xmlns:a16="http://schemas.microsoft.com/office/drawing/2014/main" xmlns="" id="{0382E24E-E72C-4E20-A167-5E87695B8C31}"/>
              </a:ext>
            </a:extLst>
          </p:cNvPr>
          <p:cNvCxnSpPr/>
          <p:nvPr/>
        </p:nvCxnSpPr>
        <p:spPr>
          <a:xfrm>
            <a:off x="8262205" y="3646702"/>
            <a:ext cx="0" cy="30552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9" name="TextBox 57">
            <a:extLst>
              <a:ext uri="{FF2B5EF4-FFF2-40B4-BE49-F238E27FC236}">
                <a16:creationId xmlns:a16="http://schemas.microsoft.com/office/drawing/2014/main" xmlns="" id="{D1139F5C-0669-48E8-B922-E5AC46C12DF0}"/>
              </a:ext>
            </a:extLst>
          </p:cNvPr>
          <p:cNvSpPr txBox="1"/>
          <p:nvPr/>
        </p:nvSpPr>
        <p:spPr>
          <a:xfrm>
            <a:off x="7602693" y="4991952"/>
            <a:ext cx="1319033" cy="400110"/>
          </a:xfrm>
          <a:prstGeom prst="rect">
            <a:avLst/>
          </a:prstGeom>
          <a:noFill/>
          <a:ln>
            <a:prstDash val="dash"/>
          </a:ln>
        </p:spPr>
        <p:style>
          <a:lnRef idx="2">
            <a:schemeClr val="dk1"/>
          </a:lnRef>
          <a:fillRef idx="1">
            <a:schemeClr val="lt1"/>
          </a:fillRef>
          <a:effectRef idx="0">
            <a:schemeClr val="dk1"/>
          </a:effectRef>
          <a:fontRef idx="minor">
            <a:schemeClr val="dk1"/>
          </a:fontRef>
        </p:style>
        <p:txBody>
          <a:bodyPr wrap="square" rtlCol="0">
            <a:spAutoFit/>
          </a:bodyPr>
          <a:lstStyle/>
          <a:p>
            <a:pPr marL="171450" indent="-171450">
              <a:buFontTx/>
              <a:buChar char="-"/>
            </a:pPr>
            <a:r>
              <a:rPr lang="es-EC" sz="1000" dirty="0" smtClean="0"/>
              <a:t>Linear </a:t>
            </a:r>
            <a:r>
              <a:rPr lang="es-EC" sz="1000" dirty="0" err="1" smtClean="0"/>
              <a:t>modeler</a:t>
            </a:r>
            <a:endParaRPr lang="es-EC" sz="1000" dirty="0" smtClean="0"/>
          </a:p>
          <a:p>
            <a:r>
              <a:rPr lang="es-EC" sz="1000" dirty="0" smtClean="0"/>
              <a:t>Con casos ETV </a:t>
            </a:r>
            <a:endParaRPr lang="es-EC" sz="1000" dirty="0"/>
          </a:p>
        </p:txBody>
      </p:sp>
      <p:cxnSp>
        <p:nvCxnSpPr>
          <p:cNvPr id="40" name="Straight Arrow Connector 63">
            <a:extLst>
              <a:ext uri="{FF2B5EF4-FFF2-40B4-BE49-F238E27FC236}">
                <a16:creationId xmlns:a16="http://schemas.microsoft.com/office/drawing/2014/main" xmlns="" id="{0382E24E-E72C-4E20-A167-5E87695B8C31}"/>
              </a:ext>
            </a:extLst>
          </p:cNvPr>
          <p:cNvCxnSpPr/>
          <p:nvPr/>
        </p:nvCxnSpPr>
        <p:spPr>
          <a:xfrm>
            <a:off x="8262210" y="4709603"/>
            <a:ext cx="0" cy="30552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37575104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xmlns="" id="{F5983F28-6338-45ED-BCBF-9BA3E9144CCF}"/>
              </a:ext>
            </a:extLst>
          </p:cNvPr>
          <p:cNvGrpSpPr/>
          <p:nvPr/>
        </p:nvGrpSpPr>
        <p:grpSpPr>
          <a:xfrm>
            <a:off x="1431131" y="819150"/>
            <a:ext cx="7065169" cy="5219700"/>
            <a:chOff x="3050381" y="1771650"/>
            <a:chExt cx="3714751" cy="2714726"/>
          </a:xfrm>
        </p:grpSpPr>
        <p:sp>
          <p:nvSpPr>
            <p:cNvPr id="9" name="Oval 8">
              <a:extLst>
                <a:ext uri="{FF2B5EF4-FFF2-40B4-BE49-F238E27FC236}">
                  <a16:creationId xmlns:a16="http://schemas.microsoft.com/office/drawing/2014/main" xmlns="" id="{B26AFA34-15C5-4477-AE03-D646FC4DDE37}"/>
                </a:ext>
              </a:extLst>
            </p:cNvPr>
            <p:cNvSpPr/>
            <p:nvPr/>
          </p:nvSpPr>
          <p:spPr>
            <a:xfrm>
              <a:off x="3050381" y="1771650"/>
              <a:ext cx="270000" cy="270000"/>
            </a:xfrm>
            <a:prstGeom prst="ellipse">
              <a:avLst/>
            </a:prstGeom>
            <a:ln w="28575"/>
          </p:spPr>
          <p:style>
            <a:lnRef idx="2">
              <a:schemeClr val="accent5"/>
            </a:lnRef>
            <a:fillRef idx="1">
              <a:schemeClr val="lt1"/>
            </a:fillRef>
            <a:effectRef idx="0">
              <a:schemeClr val="accent5"/>
            </a:effectRef>
            <a:fontRef idx="minor">
              <a:schemeClr val="dk1"/>
            </a:fontRef>
          </p:style>
          <p:txBody>
            <a:bodyPr rtlCol="0" anchor="ctr"/>
            <a:lstStyle/>
            <a:p>
              <a:pPr algn="ctr"/>
              <a:r>
                <a:rPr lang="es-EC" sz="3200" dirty="0"/>
                <a:t>B</a:t>
              </a:r>
            </a:p>
          </p:txBody>
        </p:sp>
        <p:sp>
          <p:nvSpPr>
            <p:cNvPr id="11" name="Oval 10">
              <a:extLst>
                <a:ext uri="{FF2B5EF4-FFF2-40B4-BE49-F238E27FC236}">
                  <a16:creationId xmlns:a16="http://schemas.microsoft.com/office/drawing/2014/main" xmlns="" id="{4605C9C6-C7CC-4FB0-97C5-1136E3CB090F}"/>
                </a:ext>
              </a:extLst>
            </p:cNvPr>
            <p:cNvSpPr/>
            <p:nvPr/>
          </p:nvSpPr>
          <p:spPr>
            <a:xfrm>
              <a:off x="4400550" y="1771650"/>
              <a:ext cx="270000" cy="270000"/>
            </a:xfrm>
            <a:prstGeom prst="ellipse">
              <a:avLst/>
            </a:prstGeom>
            <a:ln w="28575"/>
          </p:spPr>
          <p:style>
            <a:lnRef idx="2">
              <a:schemeClr val="accent5"/>
            </a:lnRef>
            <a:fillRef idx="1">
              <a:schemeClr val="lt1"/>
            </a:fillRef>
            <a:effectRef idx="0">
              <a:schemeClr val="accent5"/>
            </a:effectRef>
            <a:fontRef idx="minor">
              <a:schemeClr val="dk1"/>
            </a:fontRef>
          </p:style>
          <p:txBody>
            <a:bodyPr rtlCol="0" anchor="ctr"/>
            <a:lstStyle/>
            <a:p>
              <a:pPr algn="ctr"/>
              <a:r>
                <a:rPr lang="es-EC" sz="3200" dirty="0"/>
                <a:t>C</a:t>
              </a:r>
            </a:p>
          </p:txBody>
        </p:sp>
        <p:sp>
          <p:nvSpPr>
            <p:cNvPr id="12" name="Oval 11">
              <a:extLst>
                <a:ext uri="{FF2B5EF4-FFF2-40B4-BE49-F238E27FC236}">
                  <a16:creationId xmlns:a16="http://schemas.microsoft.com/office/drawing/2014/main" xmlns="" id="{CF5D018A-E808-468D-A246-4EF65A9D3A72}"/>
                </a:ext>
              </a:extLst>
            </p:cNvPr>
            <p:cNvSpPr/>
            <p:nvPr/>
          </p:nvSpPr>
          <p:spPr>
            <a:xfrm>
              <a:off x="5771419" y="1771650"/>
              <a:ext cx="270000" cy="270000"/>
            </a:xfrm>
            <a:prstGeom prst="ellipse">
              <a:avLst/>
            </a:prstGeom>
            <a:ln w="28575"/>
          </p:spPr>
          <p:style>
            <a:lnRef idx="2">
              <a:schemeClr val="accent5"/>
            </a:lnRef>
            <a:fillRef idx="1">
              <a:schemeClr val="lt1"/>
            </a:fillRef>
            <a:effectRef idx="0">
              <a:schemeClr val="accent5"/>
            </a:effectRef>
            <a:fontRef idx="minor">
              <a:schemeClr val="dk1"/>
            </a:fontRef>
          </p:style>
          <p:txBody>
            <a:bodyPr rtlCol="0" anchor="ctr"/>
            <a:lstStyle/>
            <a:p>
              <a:pPr algn="ctr"/>
              <a:r>
                <a:rPr lang="es-EC" sz="3200" dirty="0"/>
                <a:t>D</a:t>
              </a:r>
            </a:p>
          </p:txBody>
        </p:sp>
        <p:cxnSp>
          <p:nvCxnSpPr>
            <p:cNvPr id="14" name="Straight Arrow Connector 13">
              <a:extLst>
                <a:ext uri="{FF2B5EF4-FFF2-40B4-BE49-F238E27FC236}">
                  <a16:creationId xmlns:a16="http://schemas.microsoft.com/office/drawing/2014/main" xmlns="" id="{094883B1-34FA-4579-98F4-068CF526B13F}"/>
                </a:ext>
              </a:extLst>
            </p:cNvPr>
            <p:cNvCxnSpPr>
              <a:cxnSpLocks/>
              <a:stCxn id="9" idx="4"/>
            </p:cNvCxnSpPr>
            <p:nvPr/>
          </p:nvCxnSpPr>
          <p:spPr>
            <a:xfrm>
              <a:off x="3185381" y="2041650"/>
              <a:ext cx="0" cy="4158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7" name="Straight Arrow Connector 16">
              <a:extLst>
                <a:ext uri="{FF2B5EF4-FFF2-40B4-BE49-F238E27FC236}">
                  <a16:creationId xmlns:a16="http://schemas.microsoft.com/office/drawing/2014/main" xmlns="" id="{BE62AE70-64BC-4454-87E1-C076E7CD8F7E}"/>
                </a:ext>
              </a:extLst>
            </p:cNvPr>
            <p:cNvCxnSpPr>
              <a:cxnSpLocks/>
            </p:cNvCxnSpPr>
            <p:nvPr/>
          </p:nvCxnSpPr>
          <p:spPr>
            <a:xfrm>
              <a:off x="4536200" y="2041650"/>
              <a:ext cx="0" cy="4158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8" name="Straight Arrow Connector 17">
              <a:extLst>
                <a:ext uri="{FF2B5EF4-FFF2-40B4-BE49-F238E27FC236}">
                  <a16:creationId xmlns:a16="http://schemas.microsoft.com/office/drawing/2014/main" xmlns="" id="{C26AD2A1-F38A-4FAA-B598-1516AC59C248}"/>
                </a:ext>
              </a:extLst>
            </p:cNvPr>
            <p:cNvCxnSpPr>
              <a:cxnSpLocks/>
            </p:cNvCxnSpPr>
            <p:nvPr/>
          </p:nvCxnSpPr>
          <p:spPr>
            <a:xfrm>
              <a:off x="5902604" y="2041650"/>
              <a:ext cx="0" cy="4158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0" name="Straight Connector 19">
              <a:extLst>
                <a:ext uri="{FF2B5EF4-FFF2-40B4-BE49-F238E27FC236}">
                  <a16:creationId xmlns:a16="http://schemas.microsoft.com/office/drawing/2014/main" xmlns="" id="{A5A8670B-B331-4FD3-AB20-8E7B276745C8}"/>
                </a:ext>
              </a:extLst>
            </p:cNvPr>
            <p:cNvCxnSpPr/>
            <p:nvPr/>
          </p:nvCxnSpPr>
          <p:spPr>
            <a:xfrm>
              <a:off x="3185381" y="2457450"/>
              <a:ext cx="2717223" cy="0"/>
            </a:xfrm>
            <a:prstGeom prst="line">
              <a:avLst/>
            </a:prstGeom>
          </p:spPr>
          <p:style>
            <a:lnRef idx="1">
              <a:schemeClr val="dk1"/>
            </a:lnRef>
            <a:fillRef idx="0">
              <a:schemeClr val="dk1"/>
            </a:fillRef>
            <a:effectRef idx="0">
              <a:schemeClr val="dk1"/>
            </a:effectRef>
            <a:fontRef idx="minor">
              <a:schemeClr val="tx1"/>
            </a:fontRef>
          </p:style>
        </p:cxnSp>
        <p:cxnSp>
          <p:nvCxnSpPr>
            <p:cNvPr id="21" name="Straight Arrow Connector 20">
              <a:extLst>
                <a:ext uri="{FF2B5EF4-FFF2-40B4-BE49-F238E27FC236}">
                  <a16:creationId xmlns:a16="http://schemas.microsoft.com/office/drawing/2014/main" xmlns="" id="{19F96478-DB38-4D09-87B6-AEFF4530F010}"/>
                </a:ext>
              </a:extLst>
            </p:cNvPr>
            <p:cNvCxnSpPr>
              <a:cxnSpLocks/>
            </p:cNvCxnSpPr>
            <p:nvPr/>
          </p:nvCxnSpPr>
          <p:spPr>
            <a:xfrm>
              <a:off x="4536118" y="2457450"/>
              <a:ext cx="0" cy="4158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2" name="Rectangle 21">
              <a:extLst>
                <a:ext uri="{FF2B5EF4-FFF2-40B4-BE49-F238E27FC236}">
                  <a16:creationId xmlns:a16="http://schemas.microsoft.com/office/drawing/2014/main" xmlns="" id="{D39266AB-F511-4690-8371-0357AA970032}"/>
                </a:ext>
              </a:extLst>
            </p:cNvPr>
            <p:cNvSpPr/>
            <p:nvPr/>
          </p:nvSpPr>
          <p:spPr>
            <a:xfrm>
              <a:off x="4000531" y="2873251"/>
              <a:ext cx="1086924" cy="364331"/>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EC" sz="1600" b="1" dirty="0"/>
                <a:t>Análisis de tendencia estacional</a:t>
              </a:r>
            </a:p>
          </p:txBody>
        </p:sp>
        <p:sp>
          <p:nvSpPr>
            <p:cNvPr id="23" name="Rectangle: Rounded Corners 22">
              <a:extLst>
                <a:ext uri="{FF2B5EF4-FFF2-40B4-BE49-F238E27FC236}">
                  <a16:creationId xmlns:a16="http://schemas.microsoft.com/office/drawing/2014/main" xmlns="" id="{2D8BBAB9-5C44-466A-9CD2-3EB64823963D}"/>
                </a:ext>
              </a:extLst>
            </p:cNvPr>
            <p:cNvSpPr/>
            <p:nvPr/>
          </p:nvSpPr>
          <p:spPr>
            <a:xfrm>
              <a:off x="3337516" y="4069181"/>
              <a:ext cx="1086924" cy="417195"/>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s-EC" sz="1600" dirty="0"/>
                <a:t>STA Precipitación</a:t>
              </a:r>
            </a:p>
          </p:txBody>
        </p:sp>
        <p:cxnSp>
          <p:nvCxnSpPr>
            <p:cNvPr id="24" name="Straight Arrow Connector 23">
              <a:extLst>
                <a:ext uri="{FF2B5EF4-FFF2-40B4-BE49-F238E27FC236}">
                  <a16:creationId xmlns:a16="http://schemas.microsoft.com/office/drawing/2014/main" xmlns="" id="{CCE5F861-9899-40AD-8814-387586307847}"/>
                </a:ext>
              </a:extLst>
            </p:cNvPr>
            <p:cNvCxnSpPr>
              <a:cxnSpLocks/>
            </p:cNvCxnSpPr>
            <p:nvPr/>
          </p:nvCxnSpPr>
          <p:spPr>
            <a:xfrm>
              <a:off x="4535550" y="3237581"/>
              <a:ext cx="0" cy="4158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5" name="Straight Connector 24">
              <a:extLst>
                <a:ext uri="{FF2B5EF4-FFF2-40B4-BE49-F238E27FC236}">
                  <a16:creationId xmlns:a16="http://schemas.microsoft.com/office/drawing/2014/main" xmlns="" id="{D19513AC-E892-4A39-8031-27E4DA80608F}"/>
                </a:ext>
              </a:extLst>
            </p:cNvPr>
            <p:cNvCxnSpPr>
              <a:cxnSpLocks/>
            </p:cNvCxnSpPr>
            <p:nvPr/>
          </p:nvCxnSpPr>
          <p:spPr>
            <a:xfrm>
              <a:off x="3893319" y="3653381"/>
              <a:ext cx="1337828" cy="0"/>
            </a:xfrm>
            <a:prstGeom prst="line">
              <a:avLst/>
            </a:prstGeom>
          </p:spPr>
          <p:style>
            <a:lnRef idx="1">
              <a:schemeClr val="dk1"/>
            </a:lnRef>
            <a:fillRef idx="0">
              <a:schemeClr val="dk1"/>
            </a:fillRef>
            <a:effectRef idx="0">
              <a:schemeClr val="dk1"/>
            </a:effectRef>
            <a:fontRef idx="minor">
              <a:schemeClr val="tx1"/>
            </a:fontRef>
          </p:style>
        </p:cxnSp>
        <p:cxnSp>
          <p:nvCxnSpPr>
            <p:cNvPr id="26" name="Straight Arrow Connector 25">
              <a:extLst>
                <a:ext uri="{FF2B5EF4-FFF2-40B4-BE49-F238E27FC236}">
                  <a16:creationId xmlns:a16="http://schemas.microsoft.com/office/drawing/2014/main" xmlns="" id="{DBB9D8BD-FD3E-4DE3-BDC1-A2D83C4E279F}"/>
                </a:ext>
              </a:extLst>
            </p:cNvPr>
            <p:cNvCxnSpPr>
              <a:cxnSpLocks/>
            </p:cNvCxnSpPr>
            <p:nvPr/>
          </p:nvCxnSpPr>
          <p:spPr>
            <a:xfrm>
              <a:off x="3885442" y="3653381"/>
              <a:ext cx="0" cy="4158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7" name="Straight Arrow Connector 26">
              <a:extLst>
                <a:ext uri="{FF2B5EF4-FFF2-40B4-BE49-F238E27FC236}">
                  <a16:creationId xmlns:a16="http://schemas.microsoft.com/office/drawing/2014/main" xmlns="" id="{E4389585-483A-4EB8-99A0-F7F8EA570490}"/>
                </a:ext>
              </a:extLst>
            </p:cNvPr>
            <p:cNvCxnSpPr>
              <a:cxnSpLocks/>
            </p:cNvCxnSpPr>
            <p:nvPr/>
          </p:nvCxnSpPr>
          <p:spPr>
            <a:xfrm>
              <a:off x="5236260" y="3653381"/>
              <a:ext cx="0" cy="4158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9" name="Rectangle: Rounded Corners 28">
              <a:extLst>
                <a:ext uri="{FF2B5EF4-FFF2-40B4-BE49-F238E27FC236}">
                  <a16:creationId xmlns:a16="http://schemas.microsoft.com/office/drawing/2014/main" xmlns="" id="{75BEB649-7AF0-45C0-AAEC-811C92C1C858}"/>
                </a:ext>
              </a:extLst>
            </p:cNvPr>
            <p:cNvSpPr/>
            <p:nvPr/>
          </p:nvSpPr>
          <p:spPr>
            <a:xfrm>
              <a:off x="4703920" y="4069181"/>
              <a:ext cx="1086924" cy="417195"/>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s-EC" sz="1600" dirty="0"/>
                <a:t>STA índice de vegetación</a:t>
              </a:r>
            </a:p>
          </p:txBody>
        </p:sp>
        <p:cxnSp>
          <p:nvCxnSpPr>
            <p:cNvPr id="33" name="Straight Connector 32">
              <a:extLst>
                <a:ext uri="{FF2B5EF4-FFF2-40B4-BE49-F238E27FC236}">
                  <a16:creationId xmlns:a16="http://schemas.microsoft.com/office/drawing/2014/main" xmlns="" id="{44B33443-A59F-420A-87DC-3B3B8D41A459}"/>
                </a:ext>
              </a:extLst>
            </p:cNvPr>
            <p:cNvCxnSpPr>
              <a:stCxn id="22" idx="3"/>
            </p:cNvCxnSpPr>
            <p:nvPr/>
          </p:nvCxnSpPr>
          <p:spPr>
            <a:xfrm flipV="1">
              <a:off x="5087455" y="3055416"/>
              <a:ext cx="348939" cy="1"/>
            </a:xfrm>
            <a:prstGeom prst="line">
              <a:avLst/>
            </a:prstGeom>
            <a:ln>
              <a:prstDash val="lgDash"/>
            </a:ln>
          </p:spPr>
          <p:style>
            <a:lnRef idx="1">
              <a:schemeClr val="dk1"/>
            </a:lnRef>
            <a:fillRef idx="0">
              <a:schemeClr val="dk1"/>
            </a:fillRef>
            <a:effectRef idx="0">
              <a:schemeClr val="dk1"/>
            </a:effectRef>
            <a:fontRef idx="minor">
              <a:schemeClr val="tx1"/>
            </a:fontRef>
          </p:style>
        </p:cxnSp>
        <p:sp>
          <p:nvSpPr>
            <p:cNvPr id="34" name="Rectangle 33">
              <a:extLst>
                <a:ext uri="{FF2B5EF4-FFF2-40B4-BE49-F238E27FC236}">
                  <a16:creationId xmlns:a16="http://schemas.microsoft.com/office/drawing/2014/main" xmlns="" id="{24B60614-CE0B-4CD0-854C-BFC4DB11E4F7}"/>
                </a:ext>
              </a:extLst>
            </p:cNvPr>
            <p:cNvSpPr/>
            <p:nvPr/>
          </p:nvSpPr>
          <p:spPr>
            <a:xfrm>
              <a:off x="5436394" y="2732484"/>
              <a:ext cx="1328738" cy="664369"/>
            </a:xfrm>
            <a:prstGeom prst="rect">
              <a:avLst/>
            </a:prstGeom>
            <a:ln>
              <a:prstDash val="lgDash"/>
            </a:ln>
          </p:spPr>
          <p:style>
            <a:lnRef idx="2">
              <a:schemeClr val="dk1"/>
            </a:lnRef>
            <a:fillRef idx="1">
              <a:schemeClr val="lt1"/>
            </a:fillRef>
            <a:effectRef idx="0">
              <a:schemeClr val="dk1"/>
            </a:effectRef>
            <a:fontRef idx="minor">
              <a:schemeClr val="dk1"/>
            </a:fontRef>
          </p:style>
          <p:txBody>
            <a:bodyPr rtlCol="0" anchor="ctr"/>
            <a:lstStyle/>
            <a:p>
              <a:pPr marL="128588" indent="-128588" algn="just">
                <a:buFontTx/>
                <a:buChar char="-"/>
              </a:pPr>
              <a:r>
                <a:rPr lang="es-EC" dirty="0"/>
                <a:t>Colocar la serie de 4 años seguidos con la misma longitud y temporalidad</a:t>
              </a:r>
            </a:p>
          </p:txBody>
        </p:sp>
      </p:grpSp>
    </p:spTree>
    <p:extLst>
      <p:ext uri="{BB962C8B-B14F-4D97-AF65-F5344CB8AC3E}">
        <p14:creationId xmlns:p14="http://schemas.microsoft.com/office/powerpoint/2010/main" val="135445567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xmlns="" id="{12BED47B-0C85-4970-B7B8-FE1E45136DB1}"/>
              </a:ext>
            </a:extLst>
          </p:cNvPr>
          <p:cNvGrpSpPr/>
          <p:nvPr/>
        </p:nvGrpSpPr>
        <p:grpSpPr>
          <a:xfrm>
            <a:off x="1422334" y="814388"/>
            <a:ext cx="6902515" cy="5262562"/>
            <a:chOff x="2235068" y="928688"/>
            <a:chExt cx="6299330" cy="4742256"/>
          </a:xfrm>
        </p:grpSpPr>
        <p:sp>
          <p:nvSpPr>
            <p:cNvPr id="8" name="Oval 7">
              <a:extLst>
                <a:ext uri="{FF2B5EF4-FFF2-40B4-BE49-F238E27FC236}">
                  <a16:creationId xmlns:a16="http://schemas.microsoft.com/office/drawing/2014/main" xmlns="" id="{639FBF2D-65EE-4B56-BB1A-716781D6B87E}"/>
                </a:ext>
              </a:extLst>
            </p:cNvPr>
            <p:cNvSpPr/>
            <p:nvPr/>
          </p:nvSpPr>
          <p:spPr>
            <a:xfrm>
              <a:off x="2242406" y="928688"/>
              <a:ext cx="270000" cy="270000"/>
            </a:xfrm>
            <a:prstGeom prst="ellipse">
              <a:avLst/>
            </a:prstGeom>
            <a:ln w="28575"/>
          </p:spPr>
          <p:style>
            <a:lnRef idx="2">
              <a:schemeClr val="accent5"/>
            </a:lnRef>
            <a:fillRef idx="1">
              <a:schemeClr val="lt1"/>
            </a:fillRef>
            <a:effectRef idx="0">
              <a:schemeClr val="accent5"/>
            </a:effectRef>
            <a:fontRef idx="minor">
              <a:schemeClr val="dk1"/>
            </a:fontRef>
          </p:style>
          <p:txBody>
            <a:bodyPr rtlCol="0" anchor="ctr"/>
            <a:lstStyle/>
            <a:p>
              <a:pPr algn="ctr"/>
              <a:r>
                <a:rPr lang="es-EC" sz="2000" dirty="0"/>
                <a:t>B</a:t>
              </a:r>
            </a:p>
          </p:txBody>
        </p:sp>
        <p:sp>
          <p:nvSpPr>
            <p:cNvPr id="9" name="Oval 8">
              <a:extLst>
                <a:ext uri="{FF2B5EF4-FFF2-40B4-BE49-F238E27FC236}">
                  <a16:creationId xmlns:a16="http://schemas.microsoft.com/office/drawing/2014/main" xmlns="" id="{7EE43DA0-17D5-4AFF-9F12-64168A47E2CF}"/>
                </a:ext>
              </a:extLst>
            </p:cNvPr>
            <p:cNvSpPr/>
            <p:nvPr/>
          </p:nvSpPr>
          <p:spPr>
            <a:xfrm>
              <a:off x="3592575" y="928688"/>
              <a:ext cx="270000" cy="270000"/>
            </a:xfrm>
            <a:prstGeom prst="ellipse">
              <a:avLst/>
            </a:prstGeom>
            <a:ln w="28575"/>
          </p:spPr>
          <p:style>
            <a:lnRef idx="2">
              <a:schemeClr val="accent5"/>
            </a:lnRef>
            <a:fillRef idx="1">
              <a:schemeClr val="lt1"/>
            </a:fillRef>
            <a:effectRef idx="0">
              <a:schemeClr val="accent5"/>
            </a:effectRef>
            <a:fontRef idx="minor">
              <a:schemeClr val="dk1"/>
            </a:fontRef>
          </p:style>
          <p:txBody>
            <a:bodyPr rtlCol="0" anchor="ctr"/>
            <a:lstStyle/>
            <a:p>
              <a:pPr algn="ctr"/>
              <a:r>
                <a:rPr lang="es-EC" sz="2000" dirty="0"/>
                <a:t>C</a:t>
              </a:r>
            </a:p>
          </p:txBody>
        </p:sp>
        <p:sp>
          <p:nvSpPr>
            <p:cNvPr id="10" name="Oval 9">
              <a:extLst>
                <a:ext uri="{FF2B5EF4-FFF2-40B4-BE49-F238E27FC236}">
                  <a16:creationId xmlns:a16="http://schemas.microsoft.com/office/drawing/2014/main" xmlns="" id="{7FF733E6-8550-4086-9EAE-571ADD430565}"/>
                </a:ext>
              </a:extLst>
            </p:cNvPr>
            <p:cNvSpPr/>
            <p:nvPr/>
          </p:nvSpPr>
          <p:spPr>
            <a:xfrm>
              <a:off x="4963444" y="928688"/>
              <a:ext cx="270000" cy="270000"/>
            </a:xfrm>
            <a:prstGeom prst="ellipse">
              <a:avLst/>
            </a:prstGeom>
            <a:ln w="28575"/>
          </p:spPr>
          <p:style>
            <a:lnRef idx="2">
              <a:schemeClr val="accent5"/>
            </a:lnRef>
            <a:fillRef idx="1">
              <a:schemeClr val="lt1"/>
            </a:fillRef>
            <a:effectRef idx="0">
              <a:schemeClr val="accent5"/>
            </a:effectRef>
            <a:fontRef idx="minor">
              <a:schemeClr val="dk1"/>
            </a:fontRef>
          </p:style>
          <p:txBody>
            <a:bodyPr rtlCol="0" anchor="ctr"/>
            <a:lstStyle/>
            <a:p>
              <a:pPr algn="ctr"/>
              <a:r>
                <a:rPr lang="es-EC" sz="2000" dirty="0"/>
                <a:t>D</a:t>
              </a:r>
            </a:p>
          </p:txBody>
        </p:sp>
        <p:cxnSp>
          <p:nvCxnSpPr>
            <p:cNvPr id="11" name="Straight Arrow Connector 10">
              <a:extLst>
                <a:ext uri="{FF2B5EF4-FFF2-40B4-BE49-F238E27FC236}">
                  <a16:creationId xmlns:a16="http://schemas.microsoft.com/office/drawing/2014/main" xmlns="" id="{63676F68-7CB9-484B-9562-95561CED58D6}"/>
                </a:ext>
              </a:extLst>
            </p:cNvPr>
            <p:cNvCxnSpPr>
              <a:cxnSpLocks/>
              <a:stCxn id="8" idx="4"/>
            </p:cNvCxnSpPr>
            <p:nvPr/>
          </p:nvCxnSpPr>
          <p:spPr>
            <a:xfrm>
              <a:off x="2377406" y="1198688"/>
              <a:ext cx="0" cy="4158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2" name="Straight Arrow Connector 11">
              <a:extLst>
                <a:ext uri="{FF2B5EF4-FFF2-40B4-BE49-F238E27FC236}">
                  <a16:creationId xmlns:a16="http://schemas.microsoft.com/office/drawing/2014/main" xmlns="" id="{1ABABE7A-E6F9-4BF7-9515-155E847E248D}"/>
                </a:ext>
              </a:extLst>
            </p:cNvPr>
            <p:cNvCxnSpPr>
              <a:cxnSpLocks/>
            </p:cNvCxnSpPr>
            <p:nvPr/>
          </p:nvCxnSpPr>
          <p:spPr>
            <a:xfrm>
              <a:off x="3728224" y="1198688"/>
              <a:ext cx="0" cy="4158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3" name="Straight Arrow Connector 12">
              <a:extLst>
                <a:ext uri="{FF2B5EF4-FFF2-40B4-BE49-F238E27FC236}">
                  <a16:creationId xmlns:a16="http://schemas.microsoft.com/office/drawing/2014/main" xmlns="" id="{4AE1D83D-60E3-4269-A26F-DF2C44C3E943}"/>
                </a:ext>
              </a:extLst>
            </p:cNvPr>
            <p:cNvCxnSpPr>
              <a:cxnSpLocks/>
            </p:cNvCxnSpPr>
            <p:nvPr/>
          </p:nvCxnSpPr>
          <p:spPr>
            <a:xfrm>
              <a:off x="5094629" y="1198688"/>
              <a:ext cx="0" cy="4158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xmlns="" id="{4B2BCFFD-00F4-4D49-B156-9E9F8352CBCC}"/>
                </a:ext>
              </a:extLst>
            </p:cNvPr>
            <p:cNvCxnSpPr/>
            <p:nvPr/>
          </p:nvCxnSpPr>
          <p:spPr>
            <a:xfrm>
              <a:off x="2377406" y="1614488"/>
              <a:ext cx="2717223" cy="0"/>
            </a:xfrm>
            <a:prstGeom prst="line">
              <a:avLst/>
            </a:prstGeom>
          </p:spPr>
          <p:style>
            <a:lnRef idx="1">
              <a:schemeClr val="dk1"/>
            </a:lnRef>
            <a:fillRef idx="0">
              <a:schemeClr val="dk1"/>
            </a:fillRef>
            <a:effectRef idx="0">
              <a:schemeClr val="dk1"/>
            </a:effectRef>
            <a:fontRef idx="minor">
              <a:schemeClr val="tx1"/>
            </a:fontRef>
          </p:style>
        </p:cxnSp>
        <p:cxnSp>
          <p:nvCxnSpPr>
            <p:cNvPr id="15" name="Straight Arrow Connector 14">
              <a:extLst>
                <a:ext uri="{FF2B5EF4-FFF2-40B4-BE49-F238E27FC236}">
                  <a16:creationId xmlns:a16="http://schemas.microsoft.com/office/drawing/2014/main" xmlns="" id="{2E8A7F85-FC45-4A20-B23C-C6837E505CDD}"/>
                </a:ext>
              </a:extLst>
            </p:cNvPr>
            <p:cNvCxnSpPr>
              <a:cxnSpLocks/>
            </p:cNvCxnSpPr>
            <p:nvPr/>
          </p:nvCxnSpPr>
          <p:spPr>
            <a:xfrm>
              <a:off x="3728143" y="1614488"/>
              <a:ext cx="0" cy="4158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6" name="Rectangle 15">
              <a:extLst>
                <a:ext uri="{FF2B5EF4-FFF2-40B4-BE49-F238E27FC236}">
                  <a16:creationId xmlns:a16="http://schemas.microsoft.com/office/drawing/2014/main" xmlns="" id="{39544BBC-CF78-4C2A-97A2-BCC062D36717}"/>
                </a:ext>
              </a:extLst>
            </p:cNvPr>
            <p:cNvSpPr/>
            <p:nvPr/>
          </p:nvSpPr>
          <p:spPr>
            <a:xfrm>
              <a:off x="3192556" y="2030288"/>
              <a:ext cx="1086924" cy="364331"/>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EC" sz="1200" b="1" dirty="0"/>
                <a:t>Modelo Lineal</a:t>
              </a:r>
            </a:p>
          </p:txBody>
        </p:sp>
        <p:cxnSp>
          <p:nvCxnSpPr>
            <p:cNvPr id="18" name="Straight Arrow Connector 17">
              <a:extLst>
                <a:ext uri="{FF2B5EF4-FFF2-40B4-BE49-F238E27FC236}">
                  <a16:creationId xmlns:a16="http://schemas.microsoft.com/office/drawing/2014/main" xmlns="" id="{42645748-BE71-4D3D-B4AC-98AF714470A0}"/>
                </a:ext>
              </a:extLst>
            </p:cNvPr>
            <p:cNvCxnSpPr>
              <a:cxnSpLocks/>
            </p:cNvCxnSpPr>
            <p:nvPr/>
          </p:nvCxnSpPr>
          <p:spPr>
            <a:xfrm>
              <a:off x="3727575" y="2394620"/>
              <a:ext cx="0" cy="4158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xmlns="" id="{6C994689-B313-4FA0-AD8A-A4141100417A}"/>
                </a:ext>
              </a:extLst>
            </p:cNvPr>
            <p:cNvCxnSpPr>
              <a:cxnSpLocks/>
            </p:cNvCxnSpPr>
            <p:nvPr/>
          </p:nvCxnSpPr>
          <p:spPr>
            <a:xfrm>
              <a:off x="3046888" y="2810420"/>
              <a:ext cx="1374281" cy="0"/>
            </a:xfrm>
            <a:prstGeom prst="line">
              <a:avLst/>
            </a:prstGeom>
          </p:spPr>
          <p:style>
            <a:lnRef idx="1">
              <a:schemeClr val="dk1"/>
            </a:lnRef>
            <a:fillRef idx="0">
              <a:schemeClr val="dk1"/>
            </a:fillRef>
            <a:effectRef idx="0">
              <a:schemeClr val="dk1"/>
            </a:effectRef>
            <a:fontRef idx="minor">
              <a:schemeClr val="tx1"/>
            </a:fontRef>
          </p:style>
        </p:cxnSp>
        <p:cxnSp>
          <p:nvCxnSpPr>
            <p:cNvPr id="21" name="Straight Arrow Connector 20">
              <a:extLst>
                <a:ext uri="{FF2B5EF4-FFF2-40B4-BE49-F238E27FC236}">
                  <a16:creationId xmlns:a16="http://schemas.microsoft.com/office/drawing/2014/main" xmlns="" id="{E1E14D49-DFBC-4810-ABC9-F76F92C40FE8}"/>
                </a:ext>
              </a:extLst>
            </p:cNvPr>
            <p:cNvCxnSpPr>
              <a:cxnSpLocks/>
            </p:cNvCxnSpPr>
            <p:nvPr/>
          </p:nvCxnSpPr>
          <p:spPr>
            <a:xfrm>
              <a:off x="3046888" y="2810420"/>
              <a:ext cx="0" cy="4158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2" name="Straight Arrow Connector 21">
              <a:extLst>
                <a:ext uri="{FF2B5EF4-FFF2-40B4-BE49-F238E27FC236}">
                  <a16:creationId xmlns:a16="http://schemas.microsoft.com/office/drawing/2014/main" xmlns="" id="{CF9227DE-B010-4A84-A831-17347E337053}"/>
                </a:ext>
              </a:extLst>
            </p:cNvPr>
            <p:cNvCxnSpPr>
              <a:cxnSpLocks/>
            </p:cNvCxnSpPr>
            <p:nvPr/>
          </p:nvCxnSpPr>
          <p:spPr>
            <a:xfrm>
              <a:off x="4413293" y="2810420"/>
              <a:ext cx="0" cy="4158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3" name="Rectangle: Rounded Corners 22">
              <a:extLst>
                <a:ext uri="{FF2B5EF4-FFF2-40B4-BE49-F238E27FC236}">
                  <a16:creationId xmlns:a16="http://schemas.microsoft.com/office/drawing/2014/main" xmlns="" id="{2C5F53BE-68FF-423D-AEF6-D42D2CEE8B73}"/>
                </a:ext>
              </a:extLst>
            </p:cNvPr>
            <p:cNvSpPr/>
            <p:nvPr/>
          </p:nvSpPr>
          <p:spPr>
            <a:xfrm>
              <a:off x="2514548" y="3226220"/>
              <a:ext cx="1086924" cy="417195"/>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s-EC" sz="1600" dirty="0"/>
                <a:t>Pendiente </a:t>
              </a:r>
            </a:p>
          </p:txBody>
        </p:sp>
        <p:sp>
          <p:nvSpPr>
            <p:cNvPr id="24" name="Rectangle: Rounded Corners 23">
              <a:extLst>
                <a:ext uri="{FF2B5EF4-FFF2-40B4-BE49-F238E27FC236}">
                  <a16:creationId xmlns:a16="http://schemas.microsoft.com/office/drawing/2014/main" xmlns="" id="{8EB58FB0-7DED-4195-9ED9-F62630BF952F}"/>
                </a:ext>
              </a:extLst>
            </p:cNvPr>
            <p:cNvSpPr/>
            <p:nvPr/>
          </p:nvSpPr>
          <p:spPr>
            <a:xfrm>
              <a:off x="3880952" y="3226220"/>
              <a:ext cx="1086924" cy="417195"/>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s-EC" sz="1500" dirty="0"/>
                <a:t>Intersección</a:t>
              </a:r>
            </a:p>
          </p:txBody>
        </p:sp>
        <p:cxnSp>
          <p:nvCxnSpPr>
            <p:cNvPr id="6" name="Straight Connector 5">
              <a:extLst>
                <a:ext uri="{FF2B5EF4-FFF2-40B4-BE49-F238E27FC236}">
                  <a16:creationId xmlns:a16="http://schemas.microsoft.com/office/drawing/2014/main" xmlns="" id="{44B872AE-5E1F-495F-ACA5-7F4C5E0892D5}"/>
                </a:ext>
              </a:extLst>
            </p:cNvPr>
            <p:cNvCxnSpPr>
              <a:stCxn id="16" idx="3"/>
            </p:cNvCxnSpPr>
            <p:nvPr/>
          </p:nvCxnSpPr>
          <p:spPr>
            <a:xfrm flipV="1">
              <a:off x="4279480" y="2212454"/>
              <a:ext cx="348939" cy="1"/>
            </a:xfrm>
            <a:prstGeom prst="line">
              <a:avLst/>
            </a:prstGeom>
            <a:ln>
              <a:prstDash val="lgDash"/>
            </a:ln>
          </p:spPr>
          <p:style>
            <a:lnRef idx="1">
              <a:schemeClr val="dk1"/>
            </a:lnRef>
            <a:fillRef idx="0">
              <a:schemeClr val="dk1"/>
            </a:fillRef>
            <a:effectRef idx="0">
              <a:schemeClr val="dk1"/>
            </a:effectRef>
            <a:fontRef idx="minor">
              <a:schemeClr val="tx1"/>
            </a:fontRef>
          </p:style>
        </p:cxnSp>
        <p:sp>
          <p:nvSpPr>
            <p:cNvPr id="7" name="Rectangle 6">
              <a:extLst>
                <a:ext uri="{FF2B5EF4-FFF2-40B4-BE49-F238E27FC236}">
                  <a16:creationId xmlns:a16="http://schemas.microsoft.com/office/drawing/2014/main" xmlns="" id="{5808A049-E462-4D2B-A132-F0C45479BBC4}"/>
                </a:ext>
              </a:extLst>
            </p:cNvPr>
            <p:cNvSpPr/>
            <p:nvPr/>
          </p:nvSpPr>
          <p:spPr>
            <a:xfrm>
              <a:off x="4628419" y="1889522"/>
              <a:ext cx="3905979" cy="862021"/>
            </a:xfrm>
            <a:prstGeom prst="rect">
              <a:avLst/>
            </a:prstGeom>
            <a:ln>
              <a:prstDash val="lgDash"/>
            </a:ln>
          </p:spPr>
          <p:style>
            <a:lnRef idx="2">
              <a:schemeClr val="dk1"/>
            </a:lnRef>
            <a:fillRef idx="1">
              <a:schemeClr val="lt1"/>
            </a:fillRef>
            <a:effectRef idx="0">
              <a:schemeClr val="dk1"/>
            </a:effectRef>
            <a:fontRef idx="minor">
              <a:schemeClr val="dk1"/>
            </a:fontRef>
          </p:style>
          <p:txBody>
            <a:bodyPr rtlCol="0" anchor="ctr"/>
            <a:lstStyle/>
            <a:p>
              <a:pPr marL="128588" indent="-128588" algn="just">
                <a:buFontTx/>
                <a:buChar char="-"/>
              </a:pPr>
              <a:r>
                <a:rPr lang="es-EC" sz="1200" dirty="0"/>
                <a:t>Colocar en la variable dependiente: Casos </a:t>
              </a:r>
              <a:r>
                <a:rPr lang="es-EC" sz="1200" dirty="0" err="1"/>
                <a:t>ETVs</a:t>
              </a:r>
              <a:endParaRPr lang="es-EC" sz="1200" dirty="0"/>
            </a:p>
            <a:p>
              <a:pPr marL="128588" indent="-128588" algn="just">
                <a:buFontTx/>
                <a:buChar char="-"/>
              </a:pPr>
              <a:r>
                <a:rPr lang="es-EC" sz="1200" dirty="0"/>
                <a:t>Colocar como variables independientes en series de imágenes a la precipitación y el índice de vegetación</a:t>
              </a:r>
            </a:p>
            <a:p>
              <a:pPr marL="128588" indent="-128588" algn="just">
                <a:buFontTx/>
                <a:buChar char="-"/>
              </a:pPr>
              <a:r>
                <a:rPr lang="es-EC" sz="1200" dirty="0"/>
                <a:t>Con un </a:t>
              </a:r>
              <a:r>
                <a:rPr lang="es-EC" sz="1200" dirty="0" err="1"/>
                <a:t>lack</a:t>
              </a:r>
              <a:r>
                <a:rPr lang="es-EC" sz="1200" dirty="0"/>
                <a:t> (ausencia) de -4 y 1 respectivamente  </a:t>
              </a:r>
            </a:p>
          </p:txBody>
        </p:sp>
        <p:sp>
          <p:nvSpPr>
            <p:cNvPr id="27" name="Rectangle 26">
              <a:extLst>
                <a:ext uri="{FF2B5EF4-FFF2-40B4-BE49-F238E27FC236}">
                  <a16:creationId xmlns:a16="http://schemas.microsoft.com/office/drawing/2014/main" xmlns="" id="{A03C3D17-6A5C-46CF-9424-DCA21193E0D3}"/>
                </a:ext>
              </a:extLst>
            </p:cNvPr>
            <p:cNvSpPr/>
            <p:nvPr/>
          </p:nvSpPr>
          <p:spPr>
            <a:xfrm>
              <a:off x="3184112" y="4475015"/>
              <a:ext cx="1086924" cy="364331"/>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EC" sz="1100" b="1" dirty="0"/>
                <a:t>Calculadora </a:t>
              </a:r>
              <a:r>
                <a:rPr lang="es-EC" sz="1100" b="1" dirty="0" err="1"/>
                <a:t>raster</a:t>
              </a:r>
              <a:endParaRPr lang="es-EC" sz="1100" b="1" dirty="0"/>
            </a:p>
          </p:txBody>
        </p:sp>
        <p:cxnSp>
          <p:nvCxnSpPr>
            <p:cNvPr id="28" name="Straight Arrow Connector 27">
              <a:extLst>
                <a:ext uri="{FF2B5EF4-FFF2-40B4-BE49-F238E27FC236}">
                  <a16:creationId xmlns:a16="http://schemas.microsoft.com/office/drawing/2014/main" xmlns="" id="{EB8338E9-DB18-4993-AA4D-7F0082B6C8B6}"/>
                </a:ext>
              </a:extLst>
            </p:cNvPr>
            <p:cNvCxnSpPr>
              <a:cxnSpLocks/>
            </p:cNvCxnSpPr>
            <p:nvPr/>
          </p:nvCxnSpPr>
          <p:spPr>
            <a:xfrm>
              <a:off x="4431705" y="3643415"/>
              <a:ext cx="0" cy="4158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9" name="Straight Arrow Connector 28">
              <a:extLst>
                <a:ext uri="{FF2B5EF4-FFF2-40B4-BE49-F238E27FC236}">
                  <a16:creationId xmlns:a16="http://schemas.microsoft.com/office/drawing/2014/main" xmlns="" id="{A4788699-7469-48E0-B179-9C25A8F3B5FD}"/>
                </a:ext>
              </a:extLst>
            </p:cNvPr>
            <p:cNvCxnSpPr>
              <a:cxnSpLocks/>
            </p:cNvCxnSpPr>
            <p:nvPr/>
          </p:nvCxnSpPr>
          <p:spPr>
            <a:xfrm>
              <a:off x="3028768" y="3643415"/>
              <a:ext cx="0" cy="4158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0" name="Straight Connector 29">
              <a:extLst>
                <a:ext uri="{FF2B5EF4-FFF2-40B4-BE49-F238E27FC236}">
                  <a16:creationId xmlns:a16="http://schemas.microsoft.com/office/drawing/2014/main" xmlns="" id="{138585A7-25C9-444E-97E5-2188BF5DADA2}"/>
                </a:ext>
              </a:extLst>
            </p:cNvPr>
            <p:cNvCxnSpPr>
              <a:cxnSpLocks/>
            </p:cNvCxnSpPr>
            <p:nvPr/>
          </p:nvCxnSpPr>
          <p:spPr>
            <a:xfrm>
              <a:off x="3040434" y="4059215"/>
              <a:ext cx="1374281" cy="0"/>
            </a:xfrm>
            <a:prstGeom prst="line">
              <a:avLst/>
            </a:prstGeom>
          </p:spPr>
          <p:style>
            <a:lnRef idx="1">
              <a:schemeClr val="dk1"/>
            </a:lnRef>
            <a:fillRef idx="0">
              <a:schemeClr val="dk1"/>
            </a:fillRef>
            <a:effectRef idx="0">
              <a:schemeClr val="dk1"/>
            </a:effectRef>
            <a:fontRef idx="minor">
              <a:schemeClr val="tx1"/>
            </a:fontRef>
          </p:style>
        </p:cxnSp>
        <p:cxnSp>
          <p:nvCxnSpPr>
            <p:cNvPr id="31" name="Straight Arrow Connector 30">
              <a:extLst>
                <a:ext uri="{FF2B5EF4-FFF2-40B4-BE49-F238E27FC236}">
                  <a16:creationId xmlns:a16="http://schemas.microsoft.com/office/drawing/2014/main" xmlns="" id="{F06F71DF-5EC1-41BA-B0C3-D4EB9FD988FA}"/>
                </a:ext>
              </a:extLst>
            </p:cNvPr>
            <p:cNvCxnSpPr>
              <a:cxnSpLocks/>
            </p:cNvCxnSpPr>
            <p:nvPr/>
          </p:nvCxnSpPr>
          <p:spPr>
            <a:xfrm>
              <a:off x="3734029" y="4059215"/>
              <a:ext cx="0" cy="4158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35" name="Picture 34">
              <a:extLst>
                <a:ext uri="{FF2B5EF4-FFF2-40B4-BE49-F238E27FC236}">
                  <a16:creationId xmlns:a16="http://schemas.microsoft.com/office/drawing/2014/main" xmlns="" id="{E4F4C5AC-732E-4DF8-8BF6-1189ECFA30DF}"/>
                </a:ext>
              </a:extLst>
            </p:cNvPr>
            <p:cNvPicPr>
              <a:picLocks noChangeAspect="1"/>
            </p:cNvPicPr>
            <p:nvPr/>
          </p:nvPicPr>
          <p:blipFill>
            <a:blip r:embed="rId2"/>
            <a:stretch>
              <a:fillRect/>
            </a:stretch>
          </p:blipFill>
          <p:spPr>
            <a:xfrm>
              <a:off x="2235068" y="3348114"/>
              <a:ext cx="193484" cy="173406"/>
            </a:xfrm>
            <a:prstGeom prst="rect">
              <a:avLst/>
            </a:prstGeom>
            <a:ln>
              <a:solidFill>
                <a:schemeClr val="tx1"/>
              </a:solidFill>
            </a:ln>
          </p:spPr>
        </p:pic>
        <p:pic>
          <p:nvPicPr>
            <p:cNvPr id="36" name="Picture 35">
              <a:extLst>
                <a:ext uri="{FF2B5EF4-FFF2-40B4-BE49-F238E27FC236}">
                  <a16:creationId xmlns:a16="http://schemas.microsoft.com/office/drawing/2014/main" xmlns="" id="{299C872B-D6F6-4335-8837-9F29B8710BE6}"/>
                </a:ext>
              </a:extLst>
            </p:cNvPr>
            <p:cNvPicPr>
              <a:picLocks noChangeAspect="1"/>
            </p:cNvPicPr>
            <p:nvPr/>
          </p:nvPicPr>
          <p:blipFill>
            <a:blip r:embed="rId2"/>
            <a:stretch>
              <a:fillRect/>
            </a:stretch>
          </p:blipFill>
          <p:spPr>
            <a:xfrm>
              <a:off x="5053872" y="3348114"/>
              <a:ext cx="193484" cy="173406"/>
            </a:xfrm>
            <a:prstGeom prst="rect">
              <a:avLst/>
            </a:prstGeom>
            <a:ln>
              <a:solidFill>
                <a:schemeClr val="tx1"/>
              </a:solidFill>
            </a:ln>
          </p:spPr>
        </p:pic>
        <p:pic>
          <p:nvPicPr>
            <p:cNvPr id="37" name="Picture 36">
              <a:extLst>
                <a:ext uri="{FF2B5EF4-FFF2-40B4-BE49-F238E27FC236}">
                  <a16:creationId xmlns:a16="http://schemas.microsoft.com/office/drawing/2014/main" xmlns="" id="{76919E4A-4499-4091-A3F5-87373065EC80}"/>
                </a:ext>
              </a:extLst>
            </p:cNvPr>
            <p:cNvPicPr>
              <a:picLocks noChangeAspect="1"/>
            </p:cNvPicPr>
            <p:nvPr/>
          </p:nvPicPr>
          <p:blipFill>
            <a:blip r:embed="rId2"/>
            <a:stretch>
              <a:fillRect/>
            </a:stretch>
          </p:blipFill>
          <p:spPr>
            <a:xfrm>
              <a:off x="4357207" y="5375644"/>
              <a:ext cx="193484" cy="173406"/>
            </a:xfrm>
            <a:prstGeom prst="rect">
              <a:avLst/>
            </a:prstGeom>
            <a:ln>
              <a:solidFill>
                <a:schemeClr val="tx1"/>
              </a:solidFill>
            </a:ln>
          </p:spPr>
        </p:pic>
        <p:sp>
          <p:nvSpPr>
            <p:cNvPr id="38" name="Rectangle: Rounded Corners 37">
              <a:extLst>
                <a:ext uri="{FF2B5EF4-FFF2-40B4-BE49-F238E27FC236}">
                  <a16:creationId xmlns:a16="http://schemas.microsoft.com/office/drawing/2014/main" xmlns="" id="{D9294B8C-6C90-4558-B043-8A3D4BC49772}"/>
                </a:ext>
              </a:extLst>
            </p:cNvPr>
            <p:cNvSpPr/>
            <p:nvPr/>
          </p:nvSpPr>
          <p:spPr>
            <a:xfrm>
              <a:off x="3192556" y="5253749"/>
              <a:ext cx="1086924" cy="417195"/>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s-EC" sz="1100" dirty="0"/>
                <a:t>Modelo</a:t>
              </a:r>
            </a:p>
          </p:txBody>
        </p:sp>
        <p:cxnSp>
          <p:nvCxnSpPr>
            <p:cNvPr id="39" name="Straight Arrow Connector 38">
              <a:extLst>
                <a:ext uri="{FF2B5EF4-FFF2-40B4-BE49-F238E27FC236}">
                  <a16:creationId xmlns:a16="http://schemas.microsoft.com/office/drawing/2014/main" xmlns="" id="{D7FF25E1-46AF-4B1E-9C96-572948863413}"/>
                </a:ext>
              </a:extLst>
            </p:cNvPr>
            <p:cNvCxnSpPr>
              <a:cxnSpLocks/>
            </p:cNvCxnSpPr>
            <p:nvPr/>
          </p:nvCxnSpPr>
          <p:spPr>
            <a:xfrm>
              <a:off x="3734029" y="4839346"/>
              <a:ext cx="0" cy="4158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376361564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xmlns="" id="{A50785EC-CA0A-4DED-BBA0-9B5602DD4694}"/>
              </a:ext>
            </a:extLst>
          </p:cNvPr>
          <p:cNvSpPr txBox="1">
            <a:spLocks/>
          </p:cNvSpPr>
          <p:nvPr/>
        </p:nvSpPr>
        <p:spPr>
          <a:xfrm>
            <a:off x="93071" y="110356"/>
            <a:ext cx="7772400" cy="53340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2000" b="1" dirty="0">
                <a:solidFill>
                  <a:schemeClr val="accent1"/>
                </a:solidFill>
              </a:rPr>
              <a:t>7. RESULTADOS: Casos ETV</a:t>
            </a:r>
          </a:p>
        </p:txBody>
      </p:sp>
      <p:sp>
        <p:nvSpPr>
          <p:cNvPr id="16" name="Rectángulo 15">
            <a:extLst>
              <a:ext uri="{FF2B5EF4-FFF2-40B4-BE49-F238E27FC236}">
                <a16:creationId xmlns:a16="http://schemas.microsoft.com/office/drawing/2014/main" xmlns="" id="{CC07E0AA-97F1-490A-9BDE-4624AD80DD5C}"/>
              </a:ext>
            </a:extLst>
          </p:cNvPr>
          <p:cNvSpPr/>
          <p:nvPr/>
        </p:nvSpPr>
        <p:spPr>
          <a:xfrm>
            <a:off x="0" y="723231"/>
            <a:ext cx="9144000" cy="3099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000" dirty="0" smtClean="0"/>
              <a:t>PERFIL </a:t>
            </a:r>
            <a:r>
              <a:rPr lang="es-EC" sz="2000" dirty="0"/>
              <a:t>LINEAL</a:t>
            </a:r>
          </a:p>
        </p:txBody>
      </p:sp>
      <p:pic>
        <p:nvPicPr>
          <p:cNvPr id="22" name="Imagen 21">
            <a:extLst>
              <a:ext uri="{FF2B5EF4-FFF2-40B4-BE49-F238E27FC236}">
                <a16:creationId xmlns:a16="http://schemas.microsoft.com/office/drawing/2014/main" xmlns="" id="{80E95F22-3C98-42F4-8530-E6297188F946}"/>
              </a:ext>
            </a:extLst>
          </p:cNvPr>
          <p:cNvPicPr/>
          <p:nvPr/>
        </p:nvPicPr>
        <p:blipFill>
          <a:blip r:embed="rId3"/>
          <a:stretch>
            <a:fillRect/>
          </a:stretch>
        </p:blipFill>
        <p:spPr>
          <a:xfrm>
            <a:off x="634321" y="1174945"/>
            <a:ext cx="3600000" cy="1800000"/>
          </a:xfrm>
          <a:prstGeom prst="rect">
            <a:avLst/>
          </a:prstGeom>
        </p:spPr>
      </p:pic>
      <p:pic>
        <p:nvPicPr>
          <p:cNvPr id="23" name="Imagen 22">
            <a:extLst>
              <a:ext uri="{FF2B5EF4-FFF2-40B4-BE49-F238E27FC236}">
                <a16:creationId xmlns:a16="http://schemas.microsoft.com/office/drawing/2014/main" xmlns="" id="{41E90192-B7F0-416B-8568-D6A72B00B6BC}"/>
              </a:ext>
            </a:extLst>
          </p:cNvPr>
          <p:cNvPicPr/>
          <p:nvPr/>
        </p:nvPicPr>
        <p:blipFill>
          <a:blip r:embed="rId4"/>
          <a:stretch>
            <a:fillRect/>
          </a:stretch>
        </p:blipFill>
        <p:spPr>
          <a:xfrm>
            <a:off x="634321" y="3117682"/>
            <a:ext cx="3600000" cy="1800000"/>
          </a:xfrm>
          <a:prstGeom prst="rect">
            <a:avLst/>
          </a:prstGeom>
        </p:spPr>
      </p:pic>
      <p:pic>
        <p:nvPicPr>
          <p:cNvPr id="24" name="Imagen 23">
            <a:extLst>
              <a:ext uri="{FF2B5EF4-FFF2-40B4-BE49-F238E27FC236}">
                <a16:creationId xmlns:a16="http://schemas.microsoft.com/office/drawing/2014/main" xmlns="" id="{1AEF41E7-DF1F-4966-B001-F0B9A90FFCA8}"/>
              </a:ext>
            </a:extLst>
          </p:cNvPr>
          <p:cNvPicPr/>
          <p:nvPr/>
        </p:nvPicPr>
        <p:blipFill>
          <a:blip r:embed="rId5"/>
          <a:stretch>
            <a:fillRect/>
          </a:stretch>
        </p:blipFill>
        <p:spPr>
          <a:xfrm>
            <a:off x="4909679" y="1174945"/>
            <a:ext cx="3600000" cy="1800000"/>
          </a:xfrm>
          <a:prstGeom prst="rect">
            <a:avLst/>
          </a:prstGeom>
        </p:spPr>
      </p:pic>
      <p:pic>
        <p:nvPicPr>
          <p:cNvPr id="25" name="Imagen 24">
            <a:extLst>
              <a:ext uri="{FF2B5EF4-FFF2-40B4-BE49-F238E27FC236}">
                <a16:creationId xmlns:a16="http://schemas.microsoft.com/office/drawing/2014/main" xmlns="" id="{0B59F492-2324-4E04-8E39-1F7E3152A9D2}"/>
              </a:ext>
            </a:extLst>
          </p:cNvPr>
          <p:cNvPicPr/>
          <p:nvPr/>
        </p:nvPicPr>
        <p:blipFill>
          <a:blip r:embed="rId6"/>
          <a:stretch>
            <a:fillRect/>
          </a:stretch>
        </p:blipFill>
        <p:spPr>
          <a:xfrm>
            <a:off x="4909679" y="3117682"/>
            <a:ext cx="3600000" cy="1800000"/>
          </a:xfrm>
          <a:prstGeom prst="rect">
            <a:avLst/>
          </a:prstGeom>
        </p:spPr>
      </p:pic>
      <p:pic>
        <p:nvPicPr>
          <p:cNvPr id="26" name="Imagen 25">
            <a:extLst>
              <a:ext uri="{FF2B5EF4-FFF2-40B4-BE49-F238E27FC236}">
                <a16:creationId xmlns:a16="http://schemas.microsoft.com/office/drawing/2014/main" xmlns="" id="{BB62F902-C696-4CEA-816D-0517E0CC2EDD}"/>
              </a:ext>
            </a:extLst>
          </p:cNvPr>
          <p:cNvPicPr/>
          <p:nvPr/>
        </p:nvPicPr>
        <p:blipFill>
          <a:blip r:embed="rId7"/>
          <a:stretch>
            <a:fillRect/>
          </a:stretch>
        </p:blipFill>
        <p:spPr>
          <a:xfrm>
            <a:off x="2772000" y="4996197"/>
            <a:ext cx="3600000" cy="1800000"/>
          </a:xfrm>
          <a:prstGeom prst="rect">
            <a:avLst/>
          </a:prstGeom>
        </p:spPr>
      </p:pic>
      <p:sp>
        <p:nvSpPr>
          <p:cNvPr id="18" name="Rectángulo 17">
            <a:extLst>
              <a:ext uri="{FF2B5EF4-FFF2-40B4-BE49-F238E27FC236}">
                <a16:creationId xmlns:a16="http://schemas.microsoft.com/office/drawing/2014/main" xmlns="" id="{84C82852-12D7-48DC-9077-EDF5C1CFA0BD}"/>
              </a:ext>
            </a:extLst>
          </p:cNvPr>
          <p:cNvSpPr/>
          <p:nvPr/>
        </p:nvSpPr>
        <p:spPr>
          <a:xfrm>
            <a:off x="1872369" y="1192795"/>
            <a:ext cx="1166921" cy="181025"/>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400" dirty="0">
                <a:solidFill>
                  <a:schemeClr val="tx1"/>
                </a:solidFill>
              </a:rPr>
              <a:t> AÑO 2013</a:t>
            </a:r>
          </a:p>
        </p:txBody>
      </p:sp>
      <p:sp>
        <p:nvSpPr>
          <p:cNvPr id="27" name="Rectángulo 26">
            <a:extLst>
              <a:ext uri="{FF2B5EF4-FFF2-40B4-BE49-F238E27FC236}">
                <a16:creationId xmlns:a16="http://schemas.microsoft.com/office/drawing/2014/main" xmlns="" id="{F085FB3B-D7E8-4D8C-AD55-45E40739B169}"/>
              </a:ext>
            </a:extLst>
          </p:cNvPr>
          <p:cNvSpPr/>
          <p:nvPr/>
        </p:nvSpPr>
        <p:spPr>
          <a:xfrm>
            <a:off x="6104710" y="1190159"/>
            <a:ext cx="1166921" cy="181025"/>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400" dirty="0">
                <a:solidFill>
                  <a:schemeClr val="tx1"/>
                </a:solidFill>
              </a:rPr>
              <a:t> AÑO 2015</a:t>
            </a:r>
          </a:p>
        </p:txBody>
      </p:sp>
      <p:sp>
        <p:nvSpPr>
          <p:cNvPr id="28" name="Rectángulo 27">
            <a:extLst>
              <a:ext uri="{FF2B5EF4-FFF2-40B4-BE49-F238E27FC236}">
                <a16:creationId xmlns:a16="http://schemas.microsoft.com/office/drawing/2014/main" xmlns="" id="{23AFCD1A-0775-414F-9A33-B7D8A5577EC8}"/>
              </a:ext>
            </a:extLst>
          </p:cNvPr>
          <p:cNvSpPr/>
          <p:nvPr/>
        </p:nvSpPr>
        <p:spPr>
          <a:xfrm>
            <a:off x="1850860" y="3133220"/>
            <a:ext cx="1166921" cy="181025"/>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400" dirty="0">
                <a:solidFill>
                  <a:schemeClr val="tx1"/>
                </a:solidFill>
              </a:rPr>
              <a:t> AÑO 2014</a:t>
            </a:r>
          </a:p>
        </p:txBody>
      </p:sp>
      <p:sp>
        <p:nvSpPr>
          <p:cNvPr id="29" name="Rectángulo 28">
            <a:extLst>
              <a:ext uri="{FF2B5EF4-FFF2-40B4-BE49-F238E27FC236}">
                <a16:creationId xmlns:a16="http://schemas.microsoft.com/office/drawing/2014/main" xmlns="" id="{BA63381B-3176-4EFC-BC54-B9E4112206F7}"/>
              </a:ext>
            </a:extLst>
          </p:cNvPr>
          <p:cNvSpPr/>
          <p:nvPr/>
        </p:nvSpPr>
        <p:spPr>
          <a:xfrm>
            <a:off x="6126219" y="3148720"/>
            <a:ext cx="1166921" cy="181025"/>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400" dirty="0">
                <a:solidFill>
                  <a:schemeClr val="tx1"/>
                </a:solidFill>
              </a:rPr>
              <a:t> AÑO 2016</a:t>
            </a:r>
          </a:p>
        </p:txBody>
      </p:sp>
      <p:sp>
        <p:nvSpPr>
          <p:cNvPr id="30" name="Rectángulo 29">
            <a:extLst>
              <a:ext uri="{FF2B5EF4-FFF2-40B4-BE49-F238E27FC236}">
                <a16:creationId xmlns:a16="http://schemas.microsoft.com/office/drawing/2014/main" xmlns="" id="{0EF630F6-36F8-40E4-81D1-CF7161121233}"/>
              </a:ext>
            </a:extLst>
          </p:cNvPr>
          <p:cNvSpPr/>
          <p:nvPr/>
        </p:nvSpPr>
        <p:spPr>
          <a:xfrm>
            <a:off x="3988539" y="5013615"/>
            <a:ext cx="1166921" cy="181025"/>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400" dirty="0">
                <a:solidFill>
                  <a:schemeClr val="tx1"/>
                </a:solidFill>
              </a:rPr>
              <a:t> AÑO 2017</a:t>
            </a:r>
          </a:p>
        </p:txBody>
      </p:sp>
    </p:spTree>
    <p:extLst>
      <p:ext uri="{BB962C8B-B14F-4D97-AF65-F5344CB8AC3E}">
        <p14:creationId xmlns:p14="http://schemas.microsoft.com/office/powerpoint/2010/main" val="262737656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xmlns="" id="{A50785EC-CA0A-4DED-BBA0-9B5602DD4694}"/>
              </a:ext>
            </a:extLst>
          </p:cNvPr>
          <p:cNvSpPr txBox="1">
            <a:spLocks/>
          </p:cNvSpPr>
          <p:nvPr/>
        </p:nvSpPr>
        <p:spPr>
          <a:xfrm>
            <a:off x="79624" y="96909"/>
            <a:ext cx="7772400" cy="53340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2000" b="1" dirty="0">
                <a:solidFill>
                  <a:schemeClr val="accent1"/>
                </a:solidFill>
              </a:rPr>
              <a:t>7. RESULTADOS: Precipitación</a:t>
            </a:r>
          </a:p>
        </p:txBody>
      </p:sp>
      <p:pic>
        <p:nvPicPr>
          <p:cNvPr id="14" name="Imagen 13">
            <a:extLst>
              <a:ext uri="{FF2B5EF4-FFF2-40B4-BE49-F238E27FC236}">
                <a16:creationId xmlns:a16="http://schemas.microsoft.com/office/drawing/2014/main" xmlns="" id="{08B608C1-E8ED-4BBB-B623-2B334F05DC7B}"/>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655829" y="1159314"/>
            <a:ext cx="3600000" cy="1800000"/>
          </a:xfrm>
          <a:prstGeom prst="rect">
            <a:avLst/>
          </a:prstGeom>
          <a:noFill/>
          <a:ln>
            <a:noFill/>
          </a:ln>
        </p:spPr>
      </p:pic>
      <p:pic>
        <p:nvPicPr>
          <p:cNvPr id="15" name="Imagen 14">
            <a:extLst>
              <a:ext uri="{FF2B5EF4-FFF2-40B4-BE49-F238E27FC236}">
                <a16:creationId xmlns:a16="http://schemas.microsoft.com/office/drawing/2014/main" xmlns="" id="{86478DB5-D81B-4049-B448-A3FA380147DF}"/>
              </a:ext>
            </a:extLst>
          </p:cNvPr>
          <p:cNvPicPr/>
          <p:nvPr/>
        </p:nvPicPr>
        <p:blipFill>
          <a:blip r:embed="rId3"/>
          <a:stretch>
            <a:fillRect/>
          </a:stretch>
        </p:blipFill>
        <p:spPr>
          <a:xfrm>
            <a:off x="683088" y="3046123"/>
            <a:ext cx="3600000" cy="1800000"/>
          </a:xfrm>
          <a:prstGeom prst="rect">
            <a:avLst/>
          </a:prstGeom>
        </p:spPr>
      </p:pic>
      <p:pic>
        <p:nvPicPr>
          <p:cNvPr id="17" name="Imagen 16">
            <a:extLst>
              <a:ext uri="{FF2B5EF4-FFF2-40B4-BE49-F238E27FC236}">
                <a16:creationId xmlns:a16="http://schemas.microsoft.com/office/drawing/2014/main" xmlns="" id="{07485541-6096-4506-8AFD-6EFA58CEFE39}"/>
              </a:ext>
            </a:extLst>
          </p:cNvPr>
          <p:cNvPicPr/>
          <p:nvPr/>
        </p:nvPicPr>
        <p:blipFill>
          <a:blip r:embed="rId4"/>
          <a:stretch>
            <a:fillRect/>
          </a:stretch>
        </p:blipFill>
        <p:spPr>
          <a:xfrm>
            <a:off x="5022217" y="1135322"/>
            <a:ext cx="3600000" cy="1800000"/>
          </a:xfrm>
          <a:prstGeom prst="rect">
            <a:avLst/>
          </a:prstGeom>
        </p:spPr>
      </p:pic>
      <p:pic>
        <p:nvPicPr>
          <p:cNvPr id="19" name="Imagen 18">
            <a:extLst>
              <a:ext uri="{FF2B5EF4-FFF2-40B4-BE49-F238E27FC236}">
                <a16:creationId xmlns:a16="http://schemas.microsoft.com/office/drawing/2014/main" xmlns="" id="{E0487B78-BAE0-4C1B-BB1E-F1B281634E66}"/>
              </a:ext>
            </a:extLst>
          </p:cNvPr>
          <p:cNvPicPr/>
          <p:nvPr/>
        </p:nvPicPr>
        <p:blipFill>
          <a:blip r:embed="rId5"/>
          <a:stretch>
            <a:fillRect/>
          </a:stretch>
        </p:blipFill>
        <p:spPr>
          <a:xfrm>
            <a:off x="5022217" y="3070116"/>
            <a:ext cx="3600000" cy="1800000"/>
          </a:xfrm>
          <a:prstGeom prst="rect">
            <a:avLst/>
          </a:prstGeom>
        </p:spPr>
      </p:pic>
      <p:pic>
        <p:nvPicPr>
          <p:cNvPr id="20" name="Imagen 19">
            <a:extLst>
              <a:ext uri="{FF2B5EF4-FFF2-40B4-BE49-F238E27FC236}">
                <a16:creationId xmlns:a16="http://schemas.microsoft.com/office/drawing/2014/main" xmlns="" id="{94A73404-A0D0-40DD-9EDC-508D619D8E82}"/>
              </a:ext>
            </a:extLst>
          </p:cNvPr>
          <p:cNvPicPr/>
          <p:nvPr/>
        </p:nvPicPr>
        <p:blipFill>
          <a:blip r:embed="rId6"/>
          <a:stretch>
            <a:fillRect/>
          </a:stretch>
        </p:blipFill>
        <p:spPr>
          <a:xfrm>
            <a:off x="2928935" y="4931883"/>
            <a:ext cx="3600000" cy="1800000"/>
          </a:xfrm>
          <a:prstGeom prst="rect">
            <a:avLst/>
          </a:prstGeom>
        </p:spPr>
      </p:pic>
      <p:sp>
        <p:nvSpPr>
          <p:cNvPr id="18" name="Rectángulo 17">
            <a:extLst>
              <a:ext uri="{FF2B5EF4-FFF2-40B4-BE49-F238E27FC236}">
                <a16:creationId xmlns:a16="http://schemas.microsoft.com/office/drawing/2014/main" xmlns="" id="{84C82852-12D7-48DC-9077-EDF5C1CFA0BD}"/>
              </a:ext>
            </a:extLst>
          </p:cNvPr>
          <p:cNvSpPr/>
          <p:nvPr/>
        </p:nvSpPr>
        <p:spPr>
          <a:xfrm>
            <a:off x="1872369" y="1165901"/>
            <a:ext cx="1166921" cy="181025"/>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400" dirty="0">
                <a:solidFill>
                  <a:schemeClr val="tx1"/>
                </a:solidFill>
              </a:rPr>
              <a:t> AÑO 2013</a:t>
            </a:r>
          </a:p>
        </p:txBody>
      </p:sp>
      <p:sp>
        <p:nvSpPr>
          <p:cNvPr id="27" name="Rectángulo 26">
            <a:extLst>
              <a:ext uri="{FF2B5EF4-FFF2-40B4-BE49-F238E27FC236}">
                <a16:creationId xmlns:a16="http://schemas.microsoft.com/office/drawing/2014/main" xmlns="" id="{F085FB3B-D7E8-4D8C-AD55-45E40739B169}"/>
              </a:ext>
            </a:extLst>
          </p:cNvPr>
          <p:cNvSpPr/>
          <p:nvPr/>
        </p:nvSpPr>
        <p:spPr>
          <a:xfrm>
            <a:off x="6104710" y="1163265"/>
            <a:ext cx="1166921" cy="181025"/>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400" dirty="0">
                <a:solidFill>
                  <a:schemeClr val="tx1"/>
                </a:solidFill>
              </a:rPr>
              <a:t> AÑO 2015</a:t>
            </a:r>
          </a:p>
        </p:txBody>
      </p:sp>
      <p:sp>
        <p:nvSpPr>
          <p:cNvPr id="29" name="Rectángulo 28">
            <a:extLst>
              <a:ext uri="{FF2B5EF4-FFF2-40B4-BE49-F238E27FC236}">
                <a16:creationId xmlns:a16="http://schemas.microsoft.com/office/drawing/2014/main" xmlns="" id="{BA63381B-3176-4EFC-BC54-B9E4112206F7}"/>
              </a:ext>
            </a:extLst>
          </p:cNvPr>
          <p:cNvSpPr/>
          <p:nvPr/>
        </p:nvSpPr>
        <p:spPr>
          <a:xfrm>
            <a:off x="6126219" y="3094932"/>
            <a:ext cx="1166921" cy="181025"/>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400" dirty="0">
                <a:solidFill>
                  <a:schemeClr val="tx1"/>
                </a:solidFill>
              </a:rPr>
              <a:t> AÑO 2016</a:t>
            </a:r>
          </a:p>
        </p:txBody>
      </p:sp>
      <p:sp>
        <p:nvSpPr>
          <p:cNvPr id="28" name="Rectángulo 27">
            <a:extLst>
              <a:ext uri="{FF2B5EF4-FFF2-40B4-BE49-F238E27FC236}">
                <a16:creationId xmlns:a16="http://schemas.microsoft.com/office/drawing/2014/main" xmlns="" id="{23AFCD1A-0775-414F-9A33-B7D8A5577EC8}"/>
              </a:ext>
            </a:extLst>
          </p:cNvPr>
          <p:cNvSpPr/>
          <p:nvPr/>
        </p:nvSpPr>
        <p:spPr>
          <a:xfrm>
            <a:off x="1850860" y="3079432"/>
            <a:ext cx="1166921" cy="181025"/>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400" dirty="0">
                <a:solidFill>
                  <a:schemeClr val="tx1"/>
                </a:solidFill>
              </a:rPr>
              <a:t> AÑO 2014</a:t>
            </a:r>
          </a:p>
        </p:txBody>
      </p:sp>
      <p:sp>
        <p:nvSpPr>
          <p:cNvPr id="30" name="Rectángulo 29">
            <a:extLst>
              <a:ext uri="{FF2B5EF4-FFF2-40B4-BE49-F238E27FC236}">
                <a16:creationId xmlns:a16="http://schemas.microsoft.com/office/drawing/2014/main" xmlns="" id="{0EF630F6-36F8-40E4-81D1-CF7161121233}"/>
              </a:ext>
            </a:extLst>
          </p:cNvPr>
          <p:cNvSpPr/>
          <p:nvPr/>
        </p:nvSpPr>
        <p:spPr>
          <a:xfrm>
            <a:off x="3988539" y="4959827"/>
            <a:ext cx="1166921" cy="181025"/>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400" dirty="0">
                <a:solidFill>
                  <a:schemeClr val="tx1"/>
                </a:solidFill>
              </a:rPr>
              <a:t> AÑO 2017</a:t>
            </a:r>
          </a:p>
        </p:txBody>
      </p:sp>
      <p:sp>
        <p:nvSpPr>
          <p:cNvPr id="32" name="Rectángulo 31">
            <a:extLst>
              <a:ext uri="{FF2B5EF4-FFF2-40B4-BE49-F238E27FC236}">
                <a16:creationId xmlns:a16="http://schemas.microsoft.com/office/drawing/2014/main" xmlns="" id="{BAFF44EF-ABB2-4B30-94DC-9CA008EF7E1D}"/>
              </a:ext>
            </a:extLst>
          </p:cNvPr>
          <p:cNvSpPr/>
          <p:nvPr/>
        </p:nvSpPr>
        <p:spPr>
          <a:xfrm>
            <a:off x="0" y="669443"/>
            <a:ext cx="9144000" cy="3099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000" dirty="0" smtClean="0"/>
              <a:t>PERFIL </a:t>
            </a:r>
            <a:r>
              <a:rPr lang="es-EC" sz="2000" dirty="0"/>
              <a:t>LINEAL</a:t>
            </a:r>
          </a:p>
        </p:txBody>
      </p:sp>
    </p:spTree>
    <p:extLst>
      <p:ext uri="{BB962C8B-B14F-4D97-AF65-F5344CB8AC3E}">
        <p14:creationId xmlns:p14="http://schemas.microsoft.com/office/powerpoint/2010/main" val="197450068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xmlns="" id="{A50785EC-CA0A-4DED-BBA0-9B5602DD4694}"/>
              </a:ext>
            </a:extLst>
          </p:cNvPr>
          <p:cNvSpPr txBox="1">
            <a:spLocks/>
          </p:cNvSpPr>
          <p:nvPr/>
        </p:nvSpPr>
        <p:spPr>
          <a:xfrm>
            <a:off x="79624" y="110356"/>
            <a:ext cx="7772400" cy="53340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2000" b="1" dirty="0">
                <a:solidFill>
                  <a:schemeClr val="accent1"/>
                </a:solidFill>
              </a:rPr>
              <a:t>7. RESULTADOS: Índice de Vegetación</a:t>
            </a:r>
          </a:p>
        </p:txBody>
      </p:sp>
      <p:pic>
        <p:nvPicPr>
          <p:cNvPr id="14" name="Imagen 13">
            <a:extLst>
              <a:ext uri="{FF2B5EF4-FFF2-40B4-BE49-F238E27FC236}">
                <a16:creationId xmlns:a16="http://schemas.microsoft.com/office/drawing/2014/main" xmlns="" id="{B31136F5-8DCB-4E33-A09F-092A4FE70EAE}"/>
              </a:ext>
            </a:extLst>
          </p:cNvPr>
          <p:cNvPicPr/>
          <p:nvPr/>
        </p:nvPicPr>
        <p:blipFill>
          <a:blip r:embed="rId2"/>
          <a:stretch>
            <a:fillRect/>
          </a:stretch>
        </p:blipFill>
        <p:spPr>
          <a:xfrm>
            <a:off x="769350" y="1183851"/>
            <a:ext cx="3600000" cy="1800000"/>
          </a:xfrm>
          <a:prstGeom prst="rect">
            <a:avLst/>
          </a:prstGeom>
        </p:spPr>
      </p:pic>
      <p:pic>
        <p:nvPicPr>
          <p:cNvPr id="15" name="Imagen 14">
            <a:extLst>
              <a:ext uri="{FF2B5EF4-FFF2-40B4-BE49-F238E27FC236}">
                <a16:creationId xmlns:a16="http://schemas.microsoft.com/office/drawing/2014/main" xmlns="" id="{D62B795D-03F1-40F4-9153-57BA105AABF0}"/>
              </a:ext>
            </a:extLst>
          </p:cNvPr>
          <p:cNvPicPr/>
          <p:nvPr/>
        </p:nvPicPr>
        <p:blipFill>
          <a:blip r:embed="rId3"/>
          <a:stretch>
            <a:fillRect/>
          </a:stretch>
        </p:blipFill>
        <p:spPr>
          <a:xfrm>
            <a:off x="772921" y="3058834"/>
            <a:ext cx="3600000" cy="1800000"/>
          </a:xfrm>
          <a:prstGeom prst="rect">
            <a:avLst/>
          </a:prstGeom>
        </p:spPr>
      </p:pic>
      <p:pic>
        <p:nvPicPr>
          <p:cNvPr id="17" name="Imagen 16">
            <a:extLst>
              <a:ext uri="{FF2B5EF4-FFF2-40B4-BE49-F238E27FC236}">
                <a16:creationId xmlns:a16="http://schemas.microsoft.com/office/drawing/2014/main" xmlns="" id="{0C88C12A-717F-4471-819C-09D10B4250D7}"/>
              </a:ext>
            </a:extLst>
          </p:cNvPr>
          <p:cNvPicPr/>
          <p:nvPr/>
        </p:nvPicPr>
        <p:blipFill>
          <a:blip r:embed="rId4"/>
          <a:stretch>
            <a:fillRect/>
          </a:stretch>
        </p:blipFill>
        <p:spPr>
          <a:xfrm>
            <a:off x="4947252" y="1171288"/>
            <a:ext cx="3600000" cy="1800000"/>
          </a:xfrm>
          <a:prstGeom prst="rect">
            <a:avLst/>
          </a:prstGeom>
        </p:spPr>
      </p:pic>
      <p:pic>
        <p:nvPicPr>
          <p:cNvPr id="19" name="Imagen 18">
            <a:extLst>
              <a:ext uri="{FF2B5EF4-FFF2-40B4-BE49-F238E27FC236}">
                <a16:creationId xmlns:a16="http://schemas.microsoft.com/office/drawing/2014/main" xmlns="" id="{312C46CD-6628-439A-A794-5CA438051482}"/>
              </a:ext>
            </a:extLst>
          </p:cNvPr>
          <p:cNvPicPr/>
          <p:nvPr/>
        </p:nvPicPr>
        <p:blipFill>
          <a:blip r:embed="rId5"/>
          <a:stretch>
            <a:fillRect/>
          </a:stretch>
        </p:blipFill>
        <p:spPr>
          <a:xfrm>
            <a:off x="4947252" y="3082555"/>
            <a:ext cx="3600000" cy="1800000"/>
          </a:xfrm>
          <a:prstGeom prst="rect">
            <a:avLst/>
          </a:prstGeom>
        </p:spPr>
      </p:pic>
      <p:pic>
        <p:nvPicPr>
          <p:cNvPr id="20" name="Imagen 19">
            <a:extLst>
              <a:ext uri="{FF2B5EF4-FFF2-40B4-BE49-F238E27FC236}">
                <a16:creationId xmlns:a16="http://schemas.microsoft.com/office/drawing/2014/main" xmlns="" id="{829A3574-7590-4686-B882-2A33DE9B1B6F}"/>
              </a:ext>
            </a:extLst>
          </p:cNvPr>
          <p:cNvPicPr/>
          <p:nvPr/>
        </p:nvPicPr>
        <p:blipFill>
          <a:blip r:embed="rId6"/>
          <a:stretch>
            <a:fillRect/>
          </a:stretch>
        </p:blipFill>
        <p:spPr>
          <a:xfrm>
            <a:off x="2771999" y="4955684"/>
            <a:ext cx="3600000" cy="1800000"/>
          </a:xfrm>
          <a:prstGeom prst="rect">
            <a:avLst/>
          </a:prstGeom>
        </p:spPr>
      </p:pic>
      <p:sp>
        <p:nvSpPr>
          <p:cNvPr id="18" name="Rectángulo 17">
            <a:extLst>
              <a:ext uri="{FF2B5EF4-FFF2-40B4-BE49-F238E27FC236}">
                <a16:creationId xmlns:a16="http://schemas.microsoft.com/office/drawing/2014/main" xmlns="" id="{84C82852-12D7-48DC-9077-EDF5C1CFA0BD}"/>
              </a:ext>
            </a:extLst>
          </p:cNvPr>
          <p:cNvSpPr/>
          <p:nvPr/>
        </p:nvSpPr>
        <p:spPr>
          <a:xfrm>
            <a:off x="1872369" y="1206242"/>
            <a:ext cx="1166921" cy="181025"/>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400" dirty="0">
                <a:solidFill>
                  <a:schemeClr val="tx1"/>
                </a:solidFill>
              </a:rPr>
              <a:t> AÑO 2013</a:t>
            </a:r>
          </a:p>
        </p:txBody>
      </p:sp>
      <p:sp>
        <p:nvSpPr>
          <p:cNvPr id="27" name="Rectángulo 26">
            <a:extLst>
              <a:ext uri="{FF2B5EF4-FFF2-40B4-BE49-F238E27FC236}">
                <a16:creationId xmlns:a16="http://schemas.microsoft.com/office/drawing/2014/main" xmlns="" id="{F085FB3B-D7E8-4D8C-AD55-45E40739B169}"/>
              </a:ext>
            </a:extLst>
          </p:cNvPr>
          <p:cNvSpPr/>
          <p:nvPr/>
        </p:nvSpPr>
        <p:spPr>
          <a:xfrm>
            <a:off x="6104710" y="1203606"/>
            <a:ext cx="1166921" cy="181025"/>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400" dirty="0">
                <a:solidFill>
                  <a:schemeClr val="tx1"/>
                </a:solidFill>
              </a:rPr>
              <a:t> AÑO 2015</a:t>
            </a:r>
          </a:p>
        </p:txBody>
      </p:sp>
      <p:sp>
        <p:nvSpPr>
          <p:cNvPr id="29" name="Rectángulo 28">
            <a:extLst>
              <a:ext uri="{FF2B5EF4-FFF2-40B4-BE49-F238E27FC236}">
                <a16:creationId xmlns:a16="http://schemas.microsoft.com/office/drawing/2014/main" xmlns="" id="{BA63381B-3176-4EFC-BC54-B9E4112206F7}"/>
              </a:ext>
            </a:extLst>
          </p:cNvPr>
          <p:cNvSpPr/>
          <p:nvPr/>
        </p:nvSpPr>
        <p:spPr>
          <a:xfrm>
            <a:off x="6126219" y="3121826"/>
            <a:ext cx="1166921" cy="181025"/>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400" dirty="0">
                <a:solidFill>
                  <a:schemeClr val="tx1"/>
                </a:solidFill>
              </a:rPr>
              <a:t> AÑO 2016</a:t>
            </a:r>
          </a:p>
        </p:txBody>
      </p:sp>
      <p:sp>
        <p:nvSpPr>
          <p:cNvPr id="28" name="Rectángulo 27">
            <a:extLst>
              <a:ext uri="{FF2B5EF4-FFF2-40B4-BE49-F238E27FC236}">
                <a16:creationId xmlns:a16="http://schemas.microsoft.com/office/drawing/2014/main" xmlns="" id="{23AFCD1A-0775-414F-9A33-B7D8A5577EC8}"/>
              </a:ext>
            </a:extLst>
          </p:cNvPr>
          <p:cNvSpPr/>
          <p:nvPr/>
        </p:nvSpPr>
        <p:spPr>
          <a:xfrm>
            <a:off x="1850860" y="3106326"/>
            <a:ext cx="1166921" cy="181025"/>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400" dirty="0">
                <a:solidFill>
                  <a:schemeClr val="tx1"/>
                </a:solidFill>
              </a:rPr>
              <a:t> AÑO 2014</a:t>
            </a:r>
          </a:p>
        </p:txBody>
      </p:sp>
      <p:sp>
        <p:nvSpPr>
          <p:cNvPr id="30" name="Rectángulo 29">
            <a:extLst>
              <a:ext uri="{FF2B5EF4-FFF2-40B4-BE49-F238E27FC236}">
                <a16:creationId xmlns:a16="http://schemas.microsoft.com/office/drawing/2014/main" xmlns="" id="{0EF630F6-36F8-40E4-81D1-CF7161121233}"/>
              </a:ext>
            </a:extLst>
          </p:cNvPr>
          <p:cNvSpPr/>
          <p:nvPr/>
        </p:nvSpPr>
        <p:spPr>
          <a:xfrm>
            <a:off x="3988539" y="5013615"/>
            <a:ext cx="1166921" cy="181025"/>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400" dirty="0">
                <a:solidFill>
                  <a:schemeClr val="tx1"/>
                </a:solidFill>
              </a:rPr>
              <a:t> AÑO 2017</a:t>
            </a:r>
          </a:p>
        </p:txBody>
      </p:sp>
      <p:sp>
        <p:nvSpPr>
          <p:cNvPr id="32" name="Rectángulo 31">
            <a:extLst>
              <a:ext uri="{FF2B5EF4-FFF2-40B4-BE49-F238E27FC236}">
                <a16:creationId xmlns:a16="http://schemas.microsoft.com/office/drawing/2014/main" xmlns="" id="{084C4294-C2D4-4413-821F-B2F1A10BC761}"/>
              </a:ext>
            </a:extLst>
          </p:cNvPr>
          <p:cNvSpPr/>
          <p:nvPr/>
        </p:nvSpPr>
        <p:spPr>
          <a:xfrm>
            <a:off x="0" y="709784"/>
            <a:ext cx="9144000" cy="3099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000" dirty="0" smtClean="0"/>
              <a:t>PERFIL </a:t>
            </a:r>
            <a:r>
              <a:rPr lang="es-EC" sz="2000" dirty="0"/>
              <a:t>LINEAL</a:t>
            </a:r>
          </a:p>
        </p:txBody>
      </p:sp>
    </p:spTree>
    <p:extLst>
      <p:ext uri="{BB962C8B-B14F-4D97-AF65-F5344CB8AC3E}">
        <p14:creationId xmlns:p14="http://schemas.microsoft.com/office/powerpoint/2010/main" val="408611456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xmlns="" id="{A50785EC-CA0A-4DED-BBA0-9B5602DD4694}"/>
              </a:ext>
            </a:extLst>
          </p:cNvPr>
          <p:cNvSpPr txBox="1">
            <a:spLocks/>
          </p:cNvSpPr>
          <p:nvPr/>
        </p:nvSpPr>
        <p:spPr>
          <a:xfrm>
            <a:off x="106518" y="150697"/>
            <a:ext cx="7772400" cy="53340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2000" b="1" dirty="0">
                <a:solidFill>
                  <a:schemeClr val="accent1"/>
                </a:solidFill>
              </a:rPr>
              <a:t>7. RESULTADOS: Correlación</a:t>
            </a:r>
          </a:p>
        </p:txBody>
      </p:sp>
      <p:sp>
        <p:nvSpPr>
          <p:cNvPr id="16" name="Rectángulo 15">
            <a:extLst>
              <a:ext uri="{FF2B5EF4-FFF2-40B4-BE49-F238E27FC236}">
                <a16:creationId xmlns:a16="http://schemas.microsoft.com/office/drawing/2014/main" xmlns="" id="{CC07E0AA-97F1-490A-9BDE-4624AD80DD5C}"/>
              </a:ext>
            </a:extLst>
          </p:cNvPr>
          <p:cNvSpPr/>
          <p:nvPr/>
        </p:nvSpPr>
        <p:spPr>
          <a:xfrm>
            <a:off x="0" y="855801"/>
            <a:ext cx="9144000" cy="3099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000" dirty="0"/>
              <a:t>CASOS ETVs Y PRECIPITACIÓN AÑO 2013</a:t>
            </a:r>
          </a:p>
        </p:txBody>
      </p:sp>
      <p:pic>
        <p:nvPicPr>
          <p:cNvPr id="22" name="Picture 41">
            <a:extLst>
              <a:ext uri="{FF2B5EF4-FFF2-40B4-BE49-F238E27FC236}">
                <a16:creationId xmlns:a16="http://schemas.microsoft.com/office/drawing/2014/main" xmlns="" id="{6E0D157F-47FA-4A3F-8BCD-41C0999FCB8B}"/>
              </a:ext>
            </a:extLst>
          </p:cNvPr>
          <p:cNvPicPr/>
          <p:nvPr/>
        </p:nvPicPr>
        <p:blipFill rotWithShape="1">
          <a:blip r:embed="rId2">
            <a:extLst>
              <a:ext uri="{28A0092B-C50C-407E-A947-70E740481C1C}">
                <a14:useLocalDpi xmlns:a14="http://schemas.microsoft.com/office/drawing/2010/main" val="0"/>
              </a:ext>
            </a:extLst>
          </a:blip>
          <a:srcRect t="16607" r="11792" b="40998"/>
          <a:stretch/>
        </p:blipFill>
        <p:spPr bwMode="auto">
          <a:xfrm>
            <a:off x="135657" y="1259225"/>
            <a:ext cx="4680000" cy="2520000"/>
          </a:xfrm>
          <a:prstGeom prst="rect">
            <a:avLst/>
          </a:prstGeom>
          <a:noFill/>
          <a:ln>
            <a:noFill/>
          </a:ln>
          <a:extLst>
            <a:ext uri="{53640926-AAD7-44D8-BBD7-CCE9431645EC}">
              <a14:shadowObscured xmlns:a14="http://schemas.microsoft.com/office/drawing/2010/main"/>
            </a:ext>
          </a:extLst>
        </p:spPr>
      </p:pic>
      <p:sp>
        <p:nvSpPr>
          <p:cNvPr id="23" name="Rectángulo 22">
            <a:extLst>
              <a:ext uri="{FF2B5EF4-FFF2-40B4-BE49-F238E27FC236}">
                <a16:creationId xmlns:a16="http://schemas.microsoft.com/office/drawing/2014/main" xmlns="" id="{677F2A30-26E6-4983-B5BF-46140AE9295F}"/>
              </a:ext>
            </a:extLst>
          </p:cNvPr>
          <p:cNvSpPr/>
          <p:nvPr/>
        </p:nvSpPr>
        <p:spPr>
          <a:xfrm>
            <a:off x="0" y="3865596"/>
            <a:ext cx="9144000" cy="3099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000" dirty="0"/>
              <a:t>CASOS ETVs E ÍDICE DE VEGETACIÓN AÑO 2013</a:t>
            </a:r>
          </a:p>
        </p:txBody>
      </p:sp>
      <p:pic>
        <p:nvPicPr>
          <p:cNvPr id="24" name="Imagen 23">
            <a:extLst>
              <a:ext uri="{FF2B5EF4-FFF2-40B4-BE49-F238E27FC236}">
                <a16:creationId xmlns:a16="http://schemas.microsoft.com/office/drawing/2014/main" xmlns="" id="{B35EB478-1EFA-48F8-8839-6FCCD55EEEEF}"/>
              </a:ext>
            </a:extLst>
          </p:cNvPr>
          <p:cNvPicPr/>
          <p:nvPr/>
        </p:nvPicPr>
        <p:blipFill>
          <a:blip r:embed="rId3"/>
          <a:stretch>
            <a:fillRect/>
          </a:stretch>
        </p:blipFill>
        <p:spPr>
          <a:xfrm>
            <a:off x="162551" y="4288843"/>
            <a:ext cx="4680000" cy="2520000"/>
          </a:xfrm>
          <a:prstGeom prst="rect">
            <a:avLst/>
          </a:prstGeom>
        </p:spPr>
      </p:pic>
      <p:pic>
        <p:nvPicPr>
          <p:cNvPr id="25" name="Picture 724">
            <a:extLst>
              <a:ext uri="{FF2B5EF4-FFF2-40B4-BE49-F238E27FC236}">
                <a16:creationId xmlns:a16="http://schemas.microsoft.com/office/drawing/2014/main" xmlns="" id="{08F8FF33-C7A7-4334-90B3-CFFEA27B2DCD}"/>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7017332" y="1271625"/>
            <a:ext cx="1908000" cy="2520000"/>
          </a:xfrm>
          <a:prstGeom prst="rect">
            <a:avLst/>
          </a:prstGeom>
          <a:noFill/>
          <a:ln>
            <a:noFill/>
          </a:ln>
        </p:spPr>
      </p:pic>
      <p:pic>
        <p:nvPicPr>
          <p:cNvPr id="26" name="Picture 707">
            <a:extLst>
              <a:ext uri="{FF2B5EF4-FFF2-40B4-BE49-F238E27FC236}">
                <a16:creationId xmlns:a16="http://schemas.microsoft.com/office/drawing/2014/main" xmlns="" id="{57056875-DCCC-4428-B360-A73F41AC67C6}"/>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4979426" y="1271625"/>
            <a:ext cx="1908000" cy="2520000"/>
          </a:xfrm>
          <a:prstGeom prst="rect">
            <a:avLst/>
          </a:prstGeom>
          <a:noFill/>
          <a:ln>
            <a:noFill/>
          </a:ln>
        </p:spPr>
      </p:pic>
      <p:pic>
        <p:nvPicPr>
          <p:cNvPr id="32" name="Imagen 31">
            <a:extLst>
              <a:ext uri="{FF2B5EF4-FFF2-40B4-BE49-F238E27FC236}">
                <a16:creationId xmlns:a16="http://schemas.microsoft.com/office/drawing/2014/main" xmlns="" id="{3C371A57-95EB-4E21-B1C7-A3EABBC4855D}"/>
              </a:ext>
            </a:extLst>
          </p:cNvPr>
          <p:cNvPicPr/>
          <p:nvPr/>
        </p:nvPicPr>
        <p:blipFill>
          <a:blip r:embed="rId6"/>
          <a:stretch>
            <a:fillRect/>
          </a:stretch>
        </p:blipFill>
        <p:spPr>
          <a:xfrm>
            <a:off x="4984117" y="4288842"/>
            <a:ext cx="1908000" cy="2520000"/>
          </a:xfrm>
          <a:prstGeom prst="rect">
            <a:avLst/>
          </a:prstGeom>
        </p:spPr>
      </p:pic>
      <p:pic>
        <p:nvPicPr>
          <p:cNvPr id="33" name="Imagen 32">
            <a:extLst>
              <a:ext uri="{FF2B5EF4-FFF2-40B4-BE49-F238E27FC236}">
                <a16:creationId xmlns:a16="http://schemas.microsoft.com/office/drawing/2014/main" xmlns="" id="{03B1BBAC-929C-4EAB-877E-199EA81107F9}"/>
              </a:ext>
            </a:extLst>
          </p:cNvPr>
          <p:cNvPicPr/>
          <p:nvPr/>
        </p:nvPicPr>
        <p:blipFill>
          <a:blip r:embed="rId7"/>
          <a:stretch>
            <a:fillRect/>
          </a:stretch>
        </p:blipFill>
        <p:spPr>
          <a:xfrm>
            <a:off x="7127237" y="4288842"/>
            <a:ext cx="1908000" cy="2520000"/>
          </a:xfrm>
          <a:prstGeom prst="rect">
            <a:avLst/>
          </a:prstGeom>
        </p:spPr>
      </p:pic>
    </p:spTree>
    <p:extLst>
      <p:ext uri="{BB962C8B-B14F-4D97-AF65-F5344CB8AC3E}">
        <p14:creationId xmlns:p14="http://schemas.microsoft.com/office/powerpoint/2010/main" val="157804108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xmlns="" id="{A50785EC-CA0A-4DED-BBA0-9B5602DD4694}"/>
              </a:ext>
            </a:extLst>
          </p:cNvPr>
          <p:cNvSpPr txBox="1">
            <a:spLocks/>
          </p:cNvSpPr>
          <p:nvPr/>
        </p:nvSpPr>
        <p:spPr>
          <a:xfrm>
            <a:off x="119965" y="244826"/>
            <a:ext cx="7772400" cy="53340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2000" b="1" dirty="0">
                <a:solidFill>
                  <a:schemeClr val="accent1"/>
                </a:solidFill>
              </a:rPr>
              <a:t>7. RESULTADOS: Correlación</a:t>
            </a:r>
          </a:p>
        </p:txBody>
      </p:sp>
      <p:sp>
        <p:nvSpPr>
          <p:cNvPr id="16" name="Rectángulo 15">
            <a:extLst>
              <a:ext uri="{FF2B5EF4-FFF2-40B4-BE49-F238E27FC236}">
                <a16:creationId xmlns:a16="http://schemas.microsoft.com/office/drawing/2014/main" xmlns="" id="{CC07E0AA-97F1-490A-9BDE-4624AD80DD5C}"/>
              </a:ext>
            </a:extLst>
          </p:cNvPr>
          <p:cNvSpPr/>
          <p:nvPr/>
        </p:nvSpPr>
        <p:spPr>
          <a:xfrm>
            <a:off x="0" y="802013"/>
            <a:ext cx="9144000" cy="3099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000" dirty="0"/>
              <a:t>CASOS ETVs Y PRECIPITACIÓN AÑO 2014</a:t>
            </a:r>
          </a:p>
        </p:txBody>
      </p:sp>
      <p:sp>
        <p:nvSpPr>
          <p:cNvPr id="23" name="Rectángulo 22">
            <a:extLst>
              <a:ext uri="{FF2B5EF4-FFF2-40B4-BE49-F238E27FC236}">
                <a16:creationId xmlns:a16="http://schemas.microsoft.com/office/drawing/2014/main" xmlns="" id="{677F2A30-26E6-4983-B5BF-46140AE9295F}"/>
              </a:ext>
            </a:extLst>
          </p:cNvPr>
          <p:cNvSpPr/>
          <p:nvPr/>
        </p:nvSpPr>
        <p:spPr>
          <a:xfrm>
            <a:off x="0" y="3852149"/>
            <a:ext cx="9144000" cy="3099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000" dirty="0"/>
              <a:t>CASOS ETVs E ÍDICE DE VEGETACIÓN AÑO 2014</a:t>
            </a:r>
          </a:p>
        </p:txBody>
      </p:sp>
      <p:pic>
        <p:nvPicPr>
          <p:cNvPr id="7" name="Imagen 6">
            <a:extLst>
              <a:ext uri="{FF2B5EF4-FFF2-40B4-BE49-F238E27FC236}">
                <a16:creationId xmlns:a16="http://schemas.microsoft.com/office/drawing/2014/main" xmlns="" id="{D518C51E-91DF-4ABF-B318-64CBA3F88B12}"/>
              </a:ext>
            </a:extLst>
          </p:cNvPr>
          <p:cNvPicPr/>
          <p:nvPr/>
        </p:nvPicPr>
        <p:blipFill>
          <a:blip r:embed="rId2"/>
          <a:stretch>
            <a:fillRect/>
          </a:stretch>
        </p:blipFill>
        <p:spPr>
          <a:xfrm>
            <a:off x="166480" y="4252038"/>
            <a:ext cx="4680000" cy="2520000"/>
          </a:xfrm>
          <a:prstGeom prst="rect">
            <a:avLst/>
          </a:prstGeom>
        </p:spPr>
      </p:pic>
      <p:pic>
        <p:nvPicPr>
          <p:cNvPr id="8" name="Imagen 7">
            <a:extLst>
              <a:ext uri="{FF2B5EF4-FFF2-40B4-BE49-F238E27FC236}">
                <a16:creationId xmlns:a16="http://schemas.microsoft.com/office/drawing/2014/main" xmlns="" id="{BD095AA5-6400-49D2-8BB2-A35CFC92CE6C}"/>
              </a:ext>
            </a:extLst>
          </p:cNvPr>
          <p:cNvPicPr/>
          <p:nvPr/>
        </p:nvPicPr>
        <p:blipFill>
          <a:blip r:embed="rId3"/>
          <a:stretch>
            <a:fillRect/>
          </a:stretch>
        </p:blipFill>
        <p:spPr>
          <a:xfrm>
            <a:off x="166480" y="1215348"/>
            <a:ext cx="4680000" cy="2520000"/>
          </a:xfrm>
          <a:prstGeom prst="rect">
            <a:avLst/>
          </a:prstGeom>
        </p:spPr>
      </p:pic>
      <p:pic>
        <p:nvPicPr>
          <p:cNvPr id="9" name="Imagen 8">
            <a:extLst>
              <a:ext uri="{FF2B5EF4-FFF2-40B4-BE49-F238E27FC236}">
                <a16:creationId xmlns:a16="http://schemas.microsoft.com/office/drawing/2014/main" xmlns="" id="{EAD71A4A-CE8C-4084-B7C0-C2C8A0C5142F}"/>
              </a:ext>
            </a:extLst>
          </p:cNvPr>
          <p:cNvPicPr/>
          <p:nvPr/>
        </p:nvPicPr>
        <p:blipFill>
          <a:blip r:embed="rId4"/>
          <a:stretch>
            <a:fillRect/>
          </a:stretch>
        </p:blipFill>
        <p:spPr>
          <a:xfrm>
            <a:off x="5037366" y="1246802"/>
            <a:ext cx="1908000" cy="2520000"/>
          </a:xfrm>
          <a:prstGeom prst="rect">
            <a:avLst/>
          </a:prstGeom>
        </p:spPr>
      </p:pic>
      <p:pic>
        <p:nvPicPr>
          <p:cNvPr id="10" name="Imagen 9">
            <a:extLst>
              <a:ext uri="{FF2B5EF4-FFF2-40B4-BE49-F238E27FC236}">
                <a16:creationId xmlns:a16="http://schemas.microsoft.com/office/drawing/2014/main" xmlns="" id="{243AF310-8553-420B-9D5B-3402958B0F39}"/>
              </a:ext>
            </a:extLst>
          </p:cNvPr>
          <p:cNvPicPr/>
          <p:nvPr/>
        </p:nvPicPr>
        <p:blipFill>
          <a:blip r:embed="rId5"/>
          <a:stretch>
            <a:fillRect/>
          </a:stretch>
        </p:blipFill>
        <p:spPr>
          <a:xfrm>
            <a:off x="7100031" y="1254732"/>
            <a:ext cx="1908000" cy="2520000"/>
          </a:xfrm>
          <a:prstGeom prst="rect">
            <a:avLst/>
          </a:prstGeom>
        </p:spPr>
      </p:pic>
      <p:pic>
        <p:nvPicPr>
          <p:cNvPr id="11" name="Imagen 10">
            <a:extLst>
              <a:ext uri="{FF2B5EF4-FFF2-40B4-BE49-F238E27FC236}">
                <a16:creationId xmlns:a16="http://schemas.microsoft.com/office/drawing/2014/main" xmlns="" id="{3125509B-8DD7-41E0-B476-814645CD7F6B}"/>
              </a:ext>
            </a:extLst>
          </p:cNvPr>
          <p:cNvPicPr/>
          <p:nvPr/>
        </p:nvPicPr>
        <p:blipFill>
          <a:blip r:embed="rId6"/>
          <a:stretch>
            <a:fillRect/>
          </a:stretch>
        </p:blipFill>
        <p:spPr>
          <a:xfrm>
            <a:off x="5019255" y="4252038"/>
            <a:ext cx="1908000" cy="2520000"/>
          </a:xfrm>
          <a:prstGeom prst="rect">
            <a:avLst/>
          </a:prstGeom>
        </p:spPr>
      </p:pic>
      <p:pic>
        <p:nvPicPr>
          <p:cNvPr id="12" name="Imagen 11">
            <a:extLst>
              <a:ext uri="{FF2B5EF4-FFF2-40B4-BE49-F238E27FC236}">
                <a16:creationId xmlns:a16="http://schemas.microsoft.com/office/drawing/2014/main" xmlns="" id="{9A6EE007-7525-4EFE-955D-9B57CBD85DA3}"/>
              </a:ext>
            </a:extLst>
          </p:cNvPr>
          <p:cNvPicPr/>
          <p:nvPr/>
        </p:nvPicPr>
        <p:blipFill>
          <a:blip r:embed="rId7"/>
          <a:stretch>
            <a:fillRect/>
          </a:stretch>
        </p:blipFill>
        <p:spPr>
          <a:xfrm>
            <a:off x="7100031" y="4252038"/>
            <a:ext cx="1908000" cy="2520000"/>
          </a:xfrm>
          <a:prstGeom prst="rect">
            <a:avLst/>
          </a:prstGeom>
        </p:spPr>
      </p:pic>
    </p:spTree>
    <p:extLst>
      <p:ext uri="{BB962C8B-B14F-4D97-AF65-F5344CB8AC3E}">
        <p14:creationId xmlns:p14="http://schemas.microsoft.com/office/powerpoint/2010/main" val="48488083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xmlns="" id="{A50785EC-CA0A-4DED-BBA0-9B5602DD4694}"/>
              </a:ext>
            </a:extLst>
          </p:cNvPr>
          <p:cNvSpPr txBox="1">
            <a:spLocks/>
          </p:cNvSpPr>
          <p:nvPr/>
        </p:nvSpPr>
        <p:spPr>
          <a:xfrm>
            <a:off x="119965" y="177591"/>
            <a:ext cx="7772400" cy="53340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2000" b="1" dirty="0">
                <a:solidFill>
                  <a:schemeClr val="accent1"/>
                </a:solidFill>
              </a:rPr>
              <a:t>7. RESULTADOS: Correlación</a:t>
            </a:r>
          </a:p>
        </p:txBody>
      </p:sp>
      <p:sp>
        <p:nvSpPr>
          <p:cNvPr id="16" name="Rectángulo 15">
            <a:extLst>
              <a:ext uri="{FF2B5EF4-FFF2-40B4-BE49-F238E27FC236}">
                <a16:creationId xmlns:a16="http://schemas.microsoft.com/office/drawing/2014/main" xmlns="" id="{CC07E0AA-97F1-490A-9BDE-4624AD80DD5C}"/>
              </a:ext>
            </a:extLst>
          </p:cNvPr>
          <p:cNvSpPr/>
          <p:nvPr/>
        </p:nvSpPr>
        <p:spPr>
          <a:xfrm>
            <a:off x="0" y="842354"/>
            <a:ext cx="9144000" cy="3099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000" dirty="0"/>
              <a:t>CASOS ETVs Y PRECIPITACIÓN AÑO 2015</a:t>
            </a:r>
          </a:p>
        </p:txBody>
      </p:sp>
      <p:sp>
        <p:nvSpPr>
          <p:cNvPr id="23" name="Rectángulo 22">
            <a:extLst>
              <a:ext uri="{FF2B5EF4-FFF2-40B4-BE49-F238E27FC236}">
                <a16:creationId xmlns:a16="http://schemas.microsoft.com/office/drawing/2014/main" xmlns="" id="{677F2A30-26E6-4983-B5BF-46140AE9295F}"/>
              </a:ext>
            </a:extLst>
          </p:cNvPr>
          <p:cNvSpPr/>
          <p:nvPr/>
        </p:nvSpPr>
        <p:spPr>
          <a:xfrm>
            <a:off x="0" y="3852149"/>
            <a:ext cx="9144000" cy="3099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000" dirty="0"/>
              <a:t>CASOS ETVs E ÍDICE DE VEGETACIÓN AÑO 2015</a:t>
            </a:r>
          </a:p>
        </p:txBody>
      </p:sp>
      <p:pic>
        <p:nvPicPr>
          <p:cNvPr id="7" name="Imagen 6">
            <a:extLst>
              <a:ext uri="{FF2B5EF4-FFF2-40B4-BE49-F238E27FC236}">
                <a16:creationId xmlns:a16="http://schemas.microsoft.com/office/drawing/2014/main" xmlns="" id="{86E9B104-0644-4057-A8F1-82256AB0029D}"/>
              </a:ext>
            </a:extLst>
          </p:cNvPr>
          <p:cNvPicPr/>
          <p:nvPr/>
        </p:nvPicPr>
        <p:blipFill>
          <a:blip r:embed="rId2"/>
          <a:stretch>
            <a:fillRect/>
          </a:stretch>
        </p:blipFill>
        <p:spPr>
          <a:xfrm>
            <a:off x="195545" y="4278932"/>
            <a:ext cx="4680000" cy="2520000"/>
          </a:xfrm>
          <a:prstGeom prst="rect">
            <a:avLst/>
          </a:prstGeom>
        </p:spPr>
      </p:pic>
      <p:pic>
        <p:nvPicPr>
          <p:cNvPr id="8" name="Picture 42">
            <a:extLst>
              <a:ext uri="{FF2B5EF4-FFF2-40B4-BE49-F238E27FC236}">
                <a16:creationId xmlns:a16="http://schemas.microsoft.com/office/drawing/2014/main" xmlns="" id="{F452E20C-B560-4029-B25E-510062DA33C5}"/>
              </a:ext>
            </a:extLst>
          </p:cNvPr>
          <p:cNvPicPr/>
          <p:nvPr/>
        </p:nvPicPr>
        <p:blipFill rotWithShape="1">
          <a:blip r:embed="rId3">
            <a:extLst>
              <a:ext uri="{28A0092B-C50C-407E-A947-70E740481C1C}">
                <a14:useLocalDpi xmlns:a14="http://schemas.microsoft.com/office/drawing/2010/main" val="0"/>
              </a:ext>
            </a:extLst>
          </a:blip>
          <a:srcRect l="2482" t="45650" r="42565" b="17368"/>
          <a:stretch/>
        </p:blipFill>
        <p:spPr bwMode="auto">
          <a:xfrm>
            <a:off x="195545" y="1242242"/>
            <a:ext cx="4680000" cy="2520000"/>
          </a:xfrm>
          <a:prstGeom prst="rect">
            <a:avLst/>
          </a:prstGeom>
          <a:noFill/>
          <a:ln>
            <a:noFill/>
          </a:ln>
          <a:extLst>
            <a:ext uri="{53640926-AAD7-44D8-BBD7-CCE9431645EC}">
              <a14:shadowObscured xmlns:a14="http://schemas.microsoft.com/office/drawing/2010/main"/>
            </a:ext>
          </a:extLst>
        </p:spPr>
      </p:pic>
      <p:pic>
        <p:nvPicPr>
          <p:cNvPr id="9" name="Picture 717">
            <a:extLst>
              <a:ext uri="{FF2B5EF4-FFF2-40B4-BE49-F238E27FC236}">
                <a16:creationId xmlns:a16="http://schemas.microsoft.com/office/drawing/2014/main" xmlns="" id="{41A26C1E-540A-4656-8B4A-322CDDE5EAB8}"/>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5035027" y="1242242"/>
            <a:ext cx="1908000" cy="2520000"/>
          </a:xfrm>
          <a:prstGeom prst="rect">
            <a:avLst/>
          </a:prstGeom>
          <a:noFill/>
          <a:ln>
            <a:noFill/>
          </a:ln>
        </p:spPr>
      </p:pic>
      <p:pic>
        <p:nvPicPr>
          <p:cNvPr id="11" name="Picture 735">
            <a:extLst>
              <a:ext uri="{FF2B5EF4-FFF2-40B4-BE49-F238E27FC236}">
                <a16:creationId xmlns:a16="http://schemas.microsoft.com/office/drawing/2014/main" xmlns="" id="{7C262B62-F548-49A8-8038-10F20F6F18DE}"/>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7093155" y="1242242"/>
            <a:ext cx="1908000" cy="2520000"/>
          </a:xfrm>
          <a:prstGeom prst="rect">
            <a:avLst/>
          </a:prstGeom>
          <a:noFill/>
          <a:ln>
            <a:noFill/>
          </a:ln>
        </p:spPr>
      </p:pic>
      <p:pic>
        <p:nvPicPr>
          <p:cNvPr id="12" name="Imagen 11">
            <a:extLst>
              <a:ext uri="{FF2B5EF4-FFF2-40B4-BE49-F238E27FC236}">
                <a16:creationId xmlns:a16="http://schemas.microsoft.com/office/drawing/2014/main" xmlns="" id="{7BCA8BA9-8716-4DF4-87E0-5F8FD745B70E}"/>
              </a:ext>
            </a:extLst>
          </p:cNvPr>
          <p:cNvPicPr/>
          <p:nvPr/>
        </p:nvPicPr>
        <p:blipFill>
          <a:blip r:embed="rId6"/>
          <a:stretch>
            <a:fillRect/>
          </a:stretch>
        </p:blipFill>
        <p:spPr>
          <a:xfrm>
            <a:off x="5035027" y="4278932"/>
            <a:ext cx="1908000" cy="2520000"/>
          </a:xfrm>
          <a:prstGeom prst="rect">
            <a:avLst/>
          </a:prstGeom>
        </p:spPr>
      </p:pic>
      <p:pic>
        <p:nvPicPr>
          <p:cNvPr id="13" name="Imagen 12">
            <a:extLst>
              <a:ext uri="{FF2B5EF4-FFF2-40B4-BE49-F238E27FC236}">
                <a16:creationId xmlns:a16="http://schemas.microsoft.com/office/drawing/2014/main" xmlns="" id="{4FE570B1-9E80-4CE1-84BE-019222412428}"/>
              </a:ext>
            </a:extLst>
          </p:cNvPr>
          <p:cNvPicPr/>
          <p:nvPr/>
        </p:nvPicPr>
        <p:blipFill>
          <a:blip r:embed="rId7"/>
          <a:stretch>
            <a:fillRect/>
          </a:stretch>
        </p:blipFill>
        <p:spPr>
          <a:xfrm>
            <a:off x="7102509" y="4278932"/>
            <a:ext cx="1908000" cy="2520000"/>
          </a:xfrm>
          <a:prstGeom prst="rect">
            <a:avLst/>
          </a:prstGeom>
        </p:spPr>
      </p:pic>
    </p:spTree>
    <p:extLst>
      <p:ext uri="{BB962C8B-B14F-4D97-AF65-F5344CB8AC3E}">
        <p14:creationId xmlns:p14="http://schemas.microsoft.com/office/powerpoint/2010/main" val="223596348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xmlns="" id="{A50785EC-CA0A-4DED-BBA0-9B5602DD4694}"/>
              </a:ext>
            </a:extLst>
          </p:cNvPr>
          <p:cNvSpPr txBox="1">
            <a:spLocks/>
          </p:cNvSpPr>
          <p:nvPr/>
        </p:nvSpPr>
        <p:spPr>
          <a:xfrm>
            <a:off x="52730" y="-51008"/>
            <a:ext cx="7772400" cy="53340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2800" b="1" dirty="0"/>
              <a:t>7. RESULTADOS: Correlación</a:t>
            </a:r>
          </a:p>
        </p:txBody>
      </p:sp>
      <p:sp>
        <p:nvSpPr>
          <p:cNvPr id="16" name="Rectángulo 15">
            <a:extLst>
              <a:ext uri="{FF2B5EF4-FFF2-40B4-BE49-F238E27FC236}">
                <a16:creationId xmlns:a16="http://schemas.microsoft.com/office/drawing/2014/main" xmlns="" id="{CC07E0AA-97F1-490A-9BDE-4624AD80DD5C}"/>
              </a:ext>
            </a:extLst>
          </p:cNvPr>
          <p:cNvSpPr/>
          <p:nvPr/>
        </p:nvSpPr>
        <p:spPr>
          <a:xfrm>
            <a:off x="0" y="465838"/>
            <a:ext cx="9144000" cy="3099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000" dirty="0"/>
              <a:t>CASOS ETVs Y PRECIPITACIÓN AÑO 2016</a:t>
            </a:r>
          </a:p>
        </p:txBody>
      </p:sp>
      <p:sp>
        <p:nvSpPr>
          <p:cNvPr id="23" name="Rectángulo 22">
            <a:extLst>
              <a:ext uri="{FF2B5EF4-FFF2-40B4-BE49-F238E27FC236}">
                <a16:creationId xmlns:a16="http://schemas.microsoft.com/office/drawing/2014/main" xmlns="" id="{677F2A30-26E6-4983-B5BF-46140AE9295F}"/>
              </a:ext>
            </a:extLst>
          </p:cNvPr>
          <p:cNvSpPr/>
          <p:nvPr/>
        </p:nvSpPr>
        <p:spPr>
          <a:xfrm>
            <a:off x="0" y="3663891"/>
            <a:ext cx="9144000" cy="3099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000" dirty="0"/>
              <a:t>CASOS ETVs E ÍDICE DE VEGETACIÓN AÑO 2016</a:t>
            </a:r>
          </a:p>
        </p:txBody>
      </p:sp>
      <p:pic>
        <p:nvPicPr>
          <p:cNvPr id="7" name="Imagen 6">
            <a:extLst>
              <a:ext uri="{FF2B5EF4-FFF2-40B4-BE49-F238E27FC236}">
                <a16:creationId xmlns:a16="http://schemas.microsoft.com/office/drawing/2014/main" xmlns="" id="{E5FE673E-5F61-4A92-A2DE-767A0B9F7AF6}"/>
              </a:ext>
            </a:extLst>
          </p:cNvPr>
          <p:cNvPicPr/>
          <p:nvPr/>
        </p:nvPicPr>
        <p:blipFill>
          <a:blip r:embed="rId2"/>
          <a:stretch>
            <a:fillRect/>
          </a:stretch>
        </p:blipFill>
        <p:spPr>
          <a:xfrm>
            <a:off x="186040" y="4157909"/>
            <a:ext cx="4680000" cy="2520000"/>
          </a:xfrm>
          <a:prstGeom prst="rect">
            <a:avLst/>
          </a:prstGeom>
        </p:spPr>
      </p:pic>
      <p:pic>
        <p:nvPicPr>
          <p:cNvPr id="8" name="Picture 43">
            <a:extLst>
              <a:ext uri="{FF2B5EF4-FFF2-40B4-BE49-F238E27FC236}">
                <a16:creationId xmlns:a16="http://schemas.microsoft.com/office/drawing/2014/main" xmlns="" id="{B02BC065-A12D-430B-88E1-8734BDBB1FCA}"/>
              </a:ext>
            </a:extLst>
          </p:cNvPr>
          <p:cNvPicPr/>
          <p:nvPr/>
        </p:nvPicPr>
        <p:blipFill rotWithShape="1">
          <a:blip r:embed="rId3">
            <a:extLst>
              <a:ext uri="{28A0092B-C50C-407E-A947-70E740481C1C}">
                <a14:useLocalDpi xmlns:a14="http://schemas.microsoft.com/office/drawing/2010/main" val="0"/>
              </a:ext>
            </a:extLst>
          </a:blip>
          <a:srcRect l="3959" t="30226" r="14362" b="32224"/>
          <a:stretch/>
        </p:blipFill>
        <p:spPr bwMode="auto">
          <a:xfrm>
            <a:off x="186040" y="959855"/>
            <a:ext cx="4680000" cy="2520000"/>
          </a:xfrm>
          <a:prstGeom prst="rect">
            <a:avLst/>
          </a:prstGeom>
          <a:noFill/>
          <a:ln>
            <a:noFill/>
          </a:ln>
          <a:extLst>
            <a:ext uri="{53640926-AAD7-44D8-BBD7-CCE9431645EC}">
              <a14:shadowObscured xmlns:a14="http://schemas.microsoft.com/office/drawing/2010/main"/>
            </a:ext>
          </a:extLst>
        </p:spPr>
      </p:pic>
      <p:pic>
        <p:nvPicPr>
          <p:cNvPr id="9" name="Picture 718">
            <a:extLst>
              <a:ext uri="{FF2B5EF4-FFF2-40B4-BE49-F238E27FC236}">
                <a16:creationId xmlns:a16="http://schemas.microsoft.com/office/drawing/2014/main" xmlns="" id="{8F559641-982B-4E28-A001-0851342EF571}"/>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5044429" y="959855"/>
            <a:ext cx="1908000" cy="2520000"/>
          </a:xfrm>
          <a:prstGeom prst="rect">
            <a:avLst/>
          </a:prstGeom>
          <a:noFill/>
          <a:ln>
            <a:noFill/>
          </a:ln>
        </p:spPr>
      </p:pic>
      <p:pic>
        <p:nvPicPr>
          <p:cNvPr id="10" name="Picture 36">
            <a:extLst>
              <a:ext uri="{FF2B5EF4-FFF2-40B4-BE49-F238E27FC236}">
                <a16:creationId xmlns:a16="http://schemas.microsoft.com/office/drawing/2014/main" xmlns="" id="{18A43AC1-2BA6-458C-9563-2769CF4EC0C8}"/>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7068156" y="959855"/>
            <a:ext cx="1908000" cy="2520000"/>
          </a:xfrm>
          <a:prstGeom prst="rect">
            <a:avLst/>
          </a:prstGeom>
          <a:noFill/>
          <a:ln>
            <a:noFill/>
          </a:ln>
        </p:spPr>
      </p:pic>
      <p:pic>
        <p:nvPicPr>
          <p:cNvPr id="11" name="Imagen 10">
            <a:extLst>
              <a:ext uri="{FF2B5EF4-FFF2-40B4-BE49-F238E27FC236}">
                <a16:creationId xmlns:a16="http://schemas.microsoft.com/office/drawing/2014/main" xmlns="" id="{E6F766DB-AF49-4881-BE20-56D24B3B3A0E}"/>
              </a:ext>
            </a:extLst>
          </p:cNvPr>
          <p:cNvPicPr/>
          <p:nvPr/>
        </p:nvPicPr>
        <p:blipFill>
          <a:blip r:embed="rId6"/>
          <a:stretch>
            <a:fillRect/>
          </a:stretch>
        </p:blipFill>
        <p:spPr>
          <a:xfrm>
            <a:off x="5013098" y="4157909"/>
            <a:ext cx="1908000" cy="2520000"/>
          </a:xfrm>
          <a:prstGeom prst="rect">
            <a:avLst/>
          </a:prstGeom>
        </p:spPr>
      </p:pic>
      <p:pic>
        <p:nvPicPr>
          <p:cNvPr id="12" name="Imagen 11">
            <a:extLst>
              <a:ext uri="{FF2B5EF4-FFF2-40B4-BE49-F238E27FC236}">
                <a16:creationId xmlns:a16="http://schemas.microsoft.com/office/drawing/2014/main" xmlns="" id="{490CBA6E-6F2C-4C56-A893-4AA9F8DBEE11}"/>
              </a:ext>
            </a:extLst>
          </p:cNvPr>
          <p:cNvPicPr/>
          <p:nvPr/>
        </p:nvPicPr>
        <p:blipFill>
          <a:blip r:embed="rId7"/>
          <a:stretch>
            <a:fillRect/>
          </a:stretch>
        </p:blipFill>
        <p:spPr>
          <a:xfrm>
            <a:off x="7068156" y="4157909"/>
            <a:ext cx="1908000" cy="2520000"/>
          </a:xfrm>
          <a:prstGeom prst="rect">
            <a:avLst/>
          </a:prstGeom>
        </p:spPr>
      </p:pic>
    </p:spTree>
    <p:extLst>
      <p:ext uri="{BB962C8B-B14F-4D97-AF65-F5344CB8AC3E}">
        <p14:creationId xmlns:p14="http://schemas.microsoft.com/office/powerpoint/2010/main" val="109949829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xmlns="" id="{A50785EC-CA0A-4DED-BBA0-9B5602DD4694}"/>
              </a:ext>
            </a:extLst>
          </p:cNvPr>
          <p:cNvSpPr txBox="1">
            <a:spLocks/>
          </p:cNvSpPr>
          <p:nvPr/>
        </p:nvSpPr>
        <p:spPr>
          <a:xfrm>
            <a:off x="106518" y="177591"/>
            <a:ext cx="7772400" cy="53340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2000" b="1" dirty="0">
                <a:solidFill>
                  <a:schemeClr val="accent1"/>
                </a:solidFill>
              </a:rPr>
              <a:t>7. RESULTADOS: Correlación</a:t>
            </a:r>
          </a:p>
        </p:txBody>
      </p:sp>
      <p:sp>
        <p:nvSpPr>
          <p:cNvPr id="16" name="Rectángulo 15">
            <a:extLst>
              <a:ext uri="{FF2B5EF4-FFF2-40B4-BE49-F238E27FC236}">
                <a16:creationId xmlns:a16="http://schemas.microsoft.com/office/drawing/2014/main" xmlns="" id="{CC07E0AA-97F1-490A-9BDE-4624AD80DD5C}"/>
              </a:ext>
            </a:extLst>
          </p:cNvPr>
          <p:cNvSpPr/>
          <p:nvPr/>
        </p:nvSpPr>
        <p:spPr>
          <a:xfrm>
            <a:off x="0" y="788566"/>
            <a:ext cx="9144000" cy="3099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000" dirty="0"/>
              <a:t>CASOS ETVs Y PRECIPITACIÓN AÑO 2017</a:t>
            </a:r>
          </a:p>
        </p:txBody>
      </p:sp>
      <p:sp>
        <p:nvSpPr>
          <p:cNvPr id="23" name="Rectángulo 22">
            <a:extLst>
              <a:ext uri="{FF2B5EF4-FFF2-40B4-BE49-F238E27FC236}">
                <a16:creationId xmlns:a16="http://schemas.microsoft.com/office/drawing/2014/main" xmlns="" id="{677F2A30-26E6-4983-B5BF-46140AE9295F}"/>
              </a:ext>
            </a:extLst>
          </p:cNvPr>
          <p:cNvSpPr/>
          <p:nvPr/>
        </p:nvSpPr>
        <p:spPr>
          <a:xfrm>
            <a:off x="0" y="3825255"/>
            <a:ext cx="9144000" cy="3099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000" dirty="0"/>
              <a:t>CASOS ETVs E ÍDICE DE VEGETACIÓN AÑO 2017</a:t>
            </a:r>
          </a:p>
        </p:txBody>
      </p:sp>
      <p:pic>
        <p:nvPicPr>
          <p:cNvPr id="7" name="Imagen 6">
            <a:extLst>
              <a:ext uri="{FF2B5EF4-FFF2-40B4-BE49-F238E27FC236}">
                <a16:creationId xmlns:a16="http://schemas.microsoft.com/office/drawing/2014/main" xmlns="" id="{B4B7F0DC-78AA-4971-803E-35F2DBCD345A}"/>
              </a:ext>
            </a:extLst>
          </p:cNvPr>
          <p:cNvPicPr/>
          <p:nvPr/>
        </p:nvPicPr>
        <p:blipFill>
          <a:blip r:embed="rId2"/>
          <a:stretch>
            <a:fillRect/>
          </a:stretch>
        </p:blipFill>
        <p:spPr>
          <a:xfrm>
            <a:off x="234847" y="4252038"/>
            <a:ext cx="4680000" cy="2520000"/>
          </a:xfrm>
          <a:prstGeom prst="rect">
            <a:avLst/>
          </a:prstGeom>
        </p:spPr>
      </p:pic>
      <p:pic>
        <p:nvPicPr>
          <p:cNvPr id="8" name="Picture 44">
            <a:extLst>
              <a:ext uri="{FF2B5EF4-FFF2-40B4-BE49-F238E27FC236}">
                <a16:creationId xmlns:a16="http://schemas.microsoft.com/office/drawing/2014/main" xmlns="" id="{2D4CF7E2-585F-4BE3-963D-EEA63C421CBC}"/>
              </a:ext>
            </a:extLst>
          </p:cNvPr>
          <p:cNvPicPr/>
          <p:nvPr/>
        </p:nvPicPr>
        <p:blipFill rotWithShape="1">
          <a:blip r:embed="rId3">
            <a:extLst>
              <a:ext uri="{28A0092B-C50C-407E-A947-70E740481C1C}">
                <a14:useLocalDpi xmlns:a14="http://schemas.microsoft.com/office/drawing/2010/main" val="0"/>
              </a:ext>
            </a:extLst>
          </a:blip>
          <a:srcRect l="5014" t="24106" r="12664" b="38941"/>
          <a:stretch/>
        </p:blipFill>
        <p:spPr bwMode="auto">
          <a:xfrm>
            <a:off x="234847" y="1188454"/>
            <a:ext cx="4680000" cy="2520000"/>
          </a:xfrm>
          <a:prstGeom prst="rect">
            <a:avLst/>
          </a:prstGeom>
          <a:noFill/>
          <a:ln>
            <a:noFill/>
          </a:ln>
          <a:extLst>
            <a:ext uri="{53640926-AAD7-44D8-BBD7-CCE9431645EC}">
              <a14:shadowObscured xmlns:a14="http://schemas.microsoft.com/office/drawing/2010/main"/>
            </a:ext>
          </a:extLst>
        </p:spPr>
      </p:pic>
      <p:pic>
        <p:nvPicPr>
          <p:cNvPr id="9" name="Picture 720">
            <a:extLst>
              <a:ext uri="{FF2B5EF4-FFF2-40B4-BE49-F238E27FC236}">
                <a16:creationId xmlns:a16="http://schemas.microsoft.com/office/drawing/2014/main" xmlns="" id="{E59C3DCE-D746-4EC0-B43B-116F64DA5E58}"/>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5059796" y="1191789"/>
            <a:ext cx="1908000" cy="2520000"/>
          </a:xfrm>
          <a:prstGeom prst="rect">
            <a:avLst/>
          </a:prstGeom>
          <a:noFill/>
          <a:ln>
            <a:noFill/>
          </a:ln>
        </p:spPr>
      </p:pic>
      <p:pic>
        <p:nvPicPr>
          <p:cNvPr id="10" name="Picture 37">
            <a:extLst>
              <a:ext uri="{FF2B5EF4-FFF2-40B4-BE49-F238E27FC236}">
                <a16:creationId xmlns:a16="http://schemas.microsoft.com/office/drawing/2014/main" xmlns="" id="{7F1D553E-13E3-44B3-84DF-C6BDC9AB9858}"/>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7085449" y="1188454"/>
            <a:ext cx="1908000" cy="2520000"/>
          </a:xfrm>
          <a:prstGeom prst="rect">
            <a:avLst/>
          </a:prstGeom>
          <a:noFill/>
          <a:ln>
            <a:noFill/>
          </a:ln>
        </p:spPr>
      </p:pic>
      <p:pic>
        <p:nvPicPr>
          <p:cNvPr id="11" name="Imagen 10">
            <a:extLst>
              <a:ext uri="{FF2B5EF4-FFF2-40B4-BE49-F238E27FC236}">
                <a16:creationId xmlns:a16="http://schemas.microsoft.com/office/drawing/2014/main" xmlns="" id="{E6F766DB-AF49-4881-BE20-56D24B3B3A0E}"/>
              </a:ext>
            </a:extLst>
          </p:cNvPr>
          <p:cNvPicPr/>
          <p:nvPr/>
        </p:nvPicPr>
        <p:blipFill>
          <a:blip r:embed="rId6"/>
          <a:stretch>
            <a:fillRect/>
          </a:stretch>
        </p:blipFill>
        <p:spPr>
          <a:xfrm>
            <a:off x="5013098" y="4252038"/>
            <a:ext cx="1908000" cy="2520000"/>
          </a:xfrm>
          <a:prstGeom prst="rect">
            <a:avLst/>
          </a:prstGeom>
        </p:spPr>
      </p:pic>
      <p:pic>
        <p:nvPicPr>
          <p:cNvPr id="12" name="Imagen 11">
            <a:extLst>
              <a:ext uri="{FF2B5EF4-FFF2-40B4-BE49-F238E27FC236}">
                <a16:creationId xmlns:a16="http://schemas.microsoft.com/office/drawing/2014/main" xmlns="" id="{490CBA6E-6F2C-4C56-A893-4AA9F8DBEE11}"/>
              </a:ext>
            </a:extLst>
          </p:cNvPr>
          <p:cNvPicPr/>
          <p:nvPr/>
        </p:nvPicPr>
        <p:blipFill>
          <a:blip r:embed="rId7"/>
          <a:stretch>
            <a:fillRect/>
          </a:stretch>
        </p:blipFill>
        <p:spPr>
          <a:xfrm>
            <a:off x="7068156" y="4252038"/>
            <a:ext cx="1908000" cy="2520000"/>
          </a:xfrm>
          <a:prstGeom prst="rect">
            <a:avLst/>
          </a:prstGeom>
        </p:spPr>
      </p:pic>
    </p:spTree>
    <p:extLst>
      <p:ext uri="{BB962C8B-B14F-4D97-AF65-F5344CB8AC3E}">
        <p14:creationId xmlns:p14="http://schemas.microsoft.com/office/powerpoint/2010/main" val="40408717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xmlns="" id="{A50785EC-CA0A-4DED-BBA0-9B5602DD4694}"/>
              </a:ext>
            </a:extLst>
          </p:cNvPr>
          <p:cNvSpPr txBox="1">
            <a:spLocks/>
          </p:cNvSpPr>
          <p:nvPr/>
        </p:nvSpPr>
        <p:spPr>
          <a:xfrm>
            <a:off x="106518" y="271720"/>
            <a:ext cx="9091270" cy="53340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2000" b="1" dirty="0">
                <a:solidFill>
                  <a:schemeClr val="accent1"/>
                </a:solidFill>
              </a:rPr>
              <a:t>7. RESULTADOS: ANÁLISIS DE TENDENCIA ESTACIONAL</a:t>
            </a:r>
          </a:p>
        </p:txBody>
      </p:sp>
      <p:sp>
        <p:nvSpPr>
          <p:cNvPr id="16" name="Rectángulo 15">
            <a:extLst>
              <a:ext uri="{FF2B5EF4-FFF2-40B4-BE49-F238E27FC236}">
                <a16:creationId xmlns:a16="http://schemas.microsoft.com/office/drawing/2014/main" xmlns="" id="{CC07E0AA-97F1-490A-9BDE-4624AD80DD5C}"/>
              </a:ext>
            </a:extLst>
          </p:cNvPr>
          <p:cNvSpPr/>
          <p:nvPr/>
        </p:nvSpPr>
        <p:spPr>
          <a:xfrm>
            <a:off x="0" y="882695"/>
            <a:ext cx="9144000" cy="3099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000" dirty="0"/>
              <a:t>STA 2013 – 2016 PRECIPITACIÓN</a:t>
            </a:r>
          </a:p>
        </p:txBody>
      </p:sp>
      <p:sp>
        <p:nvSpPr>
          <p:cNvPr id="11" name="Rectángulo 10">
            <a:extLst>
              <a:ext uri="{FF2B5EF4-FFF2-40B4-BE49-F238E27FC236}">
                <a16:creationId xmlns:a16="http://schemas.microsoft.com/office/drawing/2014/main" xmlns="" id="{4858D70C-2D6A-4352-A088-92BC6DE5D95C}"/>
              </a:ext>
            </a:extLst>
          </p:cNvPr>
          <p:cNvSpPr/>
          <p:nvPr/>
        </p:nvSpPr>
        <p:spPr>
          <a:xfrm>
            <a:off x="0" y="3876811"/>
            <a:ext cx="9144000" cy="3099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000" dirty="0"/>
              <a:t>STA 2013 – 2016 ÍNDICE DE VEGETACIÓN</a:t>
            </a:r>
          </a:p>
        </p:txBody>
      </p:sp>
      <p:pic>
        <p:nvPicPr>
          <p:cNvPr id="13" name="Picture 39">
            <a:extLst>
              <a:ext uri="{FF2B5EF4-FFF2-40B4-BE49-F238E27FC236}">
                <a16:creationId xmlns:a16="http://schemas.microsoft.com/office/drawing/2014/main" xmlns="" id="{AC2C56E7-66F7-4E21-AEBA-E6D15CB36217}"/>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2232000" y="1268264"/>
            <a:ext cx="4680000" cy="2520000"/>
          </a:xfrm>
          <a:prstGeom prst="rect">
            <a:avLst/>
          </a:prstGeom>
          <a:noFill/>
          <a:ln>
            <a:noFill/>
          </a:ln>
        </p:spPr>
      </p:pic>
      <p:pic>
        <p:nvPicPr>
          <p:cNvPr id="14" name="Picture 40">
            <a:extLst>
              <a:ext uri="{FF2B5EF4-FFF2-40B4-BE49-F238E27FC236}">
                <a16:creationId xmlns:a16="http://schemas.microsoft.com/office/drawing/2014/main" xmlns="" id="{14389A6C-A727-4A6D-B358-01751325D52A}"/>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2232000" y="4249049"/>
            <a:ext cx="4680000" cy="2520000"/>
          </a:xfrm>
          <a:prstGeom prst="rect">
            <a:avLst/>
          </a:prstGeom>
          <a:noFill/>
          <a:ln>
            <a:noFill/>
          </a:ln>
        </p:spPr>
      </p:pic>
    </p:spTree>
    <p:extLst>
      <p:ext uri="{BB962C8B-B14F-4D97-AF65-F5344CB8AC3E}">
        <p14:creationId xmlns:p14="http://schemas.microsoft.com/office/powerpoint/2010/main" val="193582354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ABC2E81F-801F-4BFC-B7A5-3A38B4FE62EF}"/>
              </a:ext>
            </a:extLst>
          </p:cNvPr>
          <p:cNvSpPr>
            <a:spLocks noGrp="1"/>
          </p:cNvSpPr>
          <p:nvPr>
            <p:ph type="title"/>
          </p:nvPr>
        </p:nvSpPr>
        <p:spPr>
          <a:xfrm>
            <a:off x="628650" y="77975"/>
            <a:ext cx="7886700" cy="530341"/>
          </a:xfrm>
        </p:spPr>
        <p:txBody>
          <a:bodyPr>
            <a:normAutofit/>
          </a:bodyPr>
          <a:lstStyle/>
          <a:p>
            <a:pPr algn="l"/>
            <a:r>
              <a:rPr lang="es-EC" sz="2400" b="1" dirty="0">
                <a:solidFill>
                  <a:schemeClr val="accent1"/>
                </a:solidFill>
              </a:rPr>
              <a:t>MODELO PREDICTIVO</a:t>
            </a:r>
          </a:p>
        </p:txBody>
      </p:sp>
      <mc:AlternateContent xmlns:mc="http://schemas.openxmlformats.org/markup-compatibility/2006" xmlns:a14="http://schemas.microsoft.com/office/drawing/2010/main">
        <mc:Choice Requires="a14">
          <p:sp>
            <p:nvSpPr>
              <p:cNvPr id="3" name="2 Rectángulo"/>
              <p:cNvSpPr/>
              <p:nvPr/>
            </p:nvSpPr>
            <p:spPr>
              <a:xfrm>
                <a:off x="363069" y="660790"/>
                <a:ext cx="8458200" cy="36933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14:m>
                  <m:oMathPara xmlns:m="http://schemas.openxmlformats.org/officeDocument/2006/math">
                    <m:oMathParaPr>
                      <m:jc m:val="centerGroup"/>
                    </m:oMathParaPr>
                    <m:oMath xmlns:m="http://schemas.openxmlformats.org/officeDocument/2006/math">
                      <m:r>
                        <a:rPr lang="es-EC" b="1" i="1" smtClean="0">
                          <a:latin typeface="Cambria Math" panose="02040503050406030204" pitchFamily="18" charset="0"/>
                        </a:rPr>
                        <m:t>𝐌</m:t>
                      </m:r>
                      <m:r>
                        <a:rPr lang="es-EC" b="1" i="1" smtClean="0">
                          <a:latin typeface="Cambria Math"/>
                        </a:rPr>
                        <m:t>𝒐𝒅𝒆𝒍𝒐</m:t>
                      </m:r>
                      <m:r>
                        <a:rPr lang="es-EC" b="1" i="1" smtClean="0">
                          <a:latin typeface="Cambria Math"/>
                        </a:rPr>
                        <m:t> </m:t>
                      </m:r>
                      <m:r>
                        <a:rPr lang="es-EC" b="1">
                          <a:latin typeface="Cambria Math" panose="02040503050406030204" pitchFamily="18" charset="0"/>
                        </a:rPr>
                        <m:t>=</m:t>
                      </m:r>
                      <m:d>
                        <m:dPr>
                          <m:begChr m:val="["/>
                          <m:endChr m:val="]"/>
                          <m:ctrlPr>
                            <a:rPr lang="es-EC" i="1">
                              <a:latin typeface="Cambria Math"/>
                            </a:rPr>
                          </m:ctrlPr>
                        </m:dPr>
                        <m:e>
                          <m:d>
                            <m:dPr>
                              <m:ctrlPr>
                                <a:rPr lang="es-EC" i="1">
                                  <a:latin typeface="Cambria Math"/>
                                </a:rPr>
                              </m:ctrlPr>
                            </m:dPr>
                            <m:e>
                              <m:r>
                                <a:rPr lang="es-EC" b="1" i="1">
                                  <a:latin typeface="Cambria Math" panose="02040503050406030204" pitchFamily="18" charset="0"/>
                                </a:rPr>
                                <m:t>−</m:t>
                              </m:r>
                              <m:r>
                                <a:rPr lang="es-EC" b="1" i="1">
                                  <a:latin typeface="Cambria Math" panose="02040503050406030204" pitchFamily="18" charset="0"/>
                                </a:rPr>
                                <m:t>𝟒</m:t>
                              </m:r>
                            </m:e>
                          </m:d>
                          <m:r>
                            <a:rPr lang="es-EC" b="1" i="1">
                              <a:latin typeface="Cambria Math" panose="02040503050406030204" pitchFamily="18" charset="0"/>
                            </a:rPr>
                            <m:t>∗</m:t>
                          </m:r>
                          <m:d>
                            <m:dPr>
                              <m:ctrlPr>
                                <a:rPr lang="es-EC" i="1">
                                  <a:latin typeface="Cambria Math"/>
                                </a:rPr>
                              </m:ctrlPr>
                            </m:dPr>
                            <m:e>
                              <m:r>
                                <a:rPr lang="es-EC" b="1" i="1">
                                  <a:latin typeface="Cambria Math" panose="02040503050406030204" pitchFamily="18" charset="0"/>
                                </a:rPr>
                                <m:t>𝐏𝐫</m:t>
                              </m:r>
                              <m:r>
                                <a:rPr lang="es-EC" b="1" i="1" smtClean="0">
                                  <a:latin typeface="Cambria Math"/>
                                </a:rPr>
                                <m:t>𝒄</m:t>
                              </m:r>
                              <m:r>
                                <a:rPr lang="es-EC" b="1" i="1" smtClean="0">
                                  <a:latin typeface="Cambria Math"/>
                                </a:rPr>
                                <m:t> </m:t>
                              </m:r>
                              <m:r>
                                <a:rPr lang="es-EC" b="1" i="1" smtClean="0">
                                  <a:latin typeface="Cambria Math"/>
                                </a:rPr>
                                <m:t>𝟐𝟎𝟏𝟑</m:t>
                              </m:r>
                              <m:r>
                                <a:rPr lang="es-EC" b="1" i="1">
                                  <a:latin typeface="Cambria Math" panose="02040503050406030204" pitchFamily="18" charset="0"/>
                                </a:rPr>
                                <m:t>−</m:t>
                              </m:r>
                              <m:r>
                                <a:rPr lang="es-EC" b="1" i="1">
                                  <a:latin typeface="Cambria Math" panose="02040503050406030204" pitchFamily="18" charset="0"/>
                                </a:rPr>
                                <m:t>𝟐𝟎𝟏𝟔</m:t>
                              </m:r>
                            </m:e>
                          </m:d>
                        </m:e>
                      </m:d>
                      <m:r>
                        <a:rPr lang="es-EC" b="1">
                          <a:latin typeface="Cambria Math" panose="02040503050406030204" pitchFamily="18" charset="0"/>
                        </a:rPr>
                        <m:t>+</m:t>
                      </m:r>
                      <m:d>
                        <m:dPr>
                          <m:begChr m:val="["/>
                          <m:endChr m:val="]"/>
                          <m:ctrlPr>
                            <a:rPr lang="es-EC" i="1">
                              <a:latin typeface="Cambria Math"/>
                            </a:rPr>
                          </m:ctrlPr>
                        </m:dPr>
                        <m:e>
                          <m:d>
                            <m:dPr>
                              <m:ctrlPr>
                                <a:rPr lang="es-EC" i="1">
                                  <a:latin typeface="Cambria Math"/>
                                </a:rPr>
                              </m:ctrlPr>
                            </m:dPr>
                            <m:e>
                              <m:r>
                                <a:rPr lang="es-EC" b="1" i="1">
                                  <a:latin typeface="Cambria Math" panose="02040503050406030204" pitchFamily="18" charset="0"/>
                                </a:rPr>
                                <m:t>𝟏</m:t>
                              </m:r>
                            </m:e>
                          </m:d>
                          <m:r>
                            <a:rPr lang="es-EC" b="1" i="1">
                              <a:latin typeface="Cambria Math" panose="02040503050406030204" pitchFamily="18" charset="0"/>
                            </a:rPr>
                            <m:t>∗</m:t>
                          </m:r>
                          <m:d>
                            <m:dPr>
                              <m:ctrlPr>
                                <a:rPr lang="es-EC" i="1">
                                  <a:latin typeface="Cambria Math"/>
                                </a:rPr>
                              </m:ctrlPr>
                            </m:dPr>
                            <m:e>
                              <m:r>
                                <a:rPr lang="es-EC" b="1" i="1">
                                  <a:latin typeface="Cambria Math" panose="02040503050406030204" pitchFamily="18" charset="0"/>
                                </a:rPr>
                                <m:t>𝐄𝐕𝐈𝟐𝟎𝟏𝟑</m:t>
                              </m:r>
                              <m:r>
                                <a:rPr lang="es-EC" b="1" i="1">
                                  <a:latin typeface="Cambria Math" panose="02040503050406030204" pitchFamily="18" charset="0"/>
                                </a:rPr>
                                <m:t>−</m:t>
                              </m:r>
                              <m:r>
                                <a:rPr lang="es-EC" b="1" i="1">
                                  <a:latin typeface="Cambria Math" panose="02040503050406030204" pitchFamily="18" charset="0"/>
                                </a:rPr>
                                <m:t>𝟐𝟎𝟏𝟔</m:t>
                              </m:r>
                            </m:e>
                          </m:d>
                        </m:e>
                      </m:d>
                    </m:oMath>
                  </m:oMathPara>
                </a14:m>
                <a:endParaRPr lang="es-EC" dirty="0"/>
              </a:p>
            </p:txBody>
          </p:sp>
        </mc:Choice>
        <mc:Fallback xmlns="">
          <p:sp>
            <p:nvSpPr>
              <p:cNvPr id="3" name="2 Rectángulo"/>
              <p:cNvSpPr>
                <a:spLocks noRot="1" noChangeAspect="1" noMove="1" noResize="1" noEditPoints="1" noAdjustHandles="1" noChangeArrowheads="1" noChangeShapeType="1" noTextEdit="1"/>
              </p:cNvSpPr>
              <p:nvPr/>
            </p:nvSpPr>
            <p:spPr>
              <a:xfrm>
                <a:off x="363069" y="660790"/>
                <a:ext cx="8458200" cy="369332"/>
              </a:xfrm>
              <a:prstGeom prst="rect">
                <a:avLst/>
              </a:prstGeom>
              <a:blipFill rotWithShape="1">
                <a:blip r:embed="rId2"/>
                <a:stretch>
                  <a:fillRect/>
                </a:stretch>
              </a:blipFill>
            </p:spPr>
            <p:txBody>
              <a:bodyPr/>
              <a:lstStyle/>
              <a:p>
                <a:r>
                  <a:rPr lang="es-EC">
                    <a:noFill/>
                  </a:rPr>
                  <a:t> </a:t>
                </a:r>
              </a:p>
            </p:txBody>
          </p:sp>
        </mc:Fallback>
      </mc:AlternateContent>
      <p:sp>
        <p:nvSpPr>
          <p:cNvPr id="7" name="6 CuadroTexto"/>
          <p:cNvSpPr txBox="1"/>
          <p:nvPr/>
        </p:nvSpPr>
        <p:spPr>
          <a:xfrm>
            <a:off x="2370177" y="1423083"/>
            <a:ext cx="4443984" cy="3816429"/>
          </a:xfrm>
          <a:prstGeom prst="rect">
            <a:avLst/>
          </a:prstGeom>
          <a:noFill/>
        </p:spPr>
        <p:txBody>
          <a:bodyPr wrap="square" rtlCol="0">
            <a:spAutoFit/>
          </a:bodyPr>
          <a:lstStyle/>
          <a:p>
            <a:pPr algn="just"/>
            <a:r>
              <a:rPr lang="es-EC" sz="1600" dirty="0" smtClean="0"/>
              <a:t>Donde: </a:t>
            </a:r>
          </a:p>
          <a:p>
            <a:pPr algn="just"/>
            <a:endParaRPr lang="es-EC" sz="1600" dirty="0"/>
          </a:p>
          <a:p>
            <a:pPr algn="just"/>
            <a:r>
              <a:rPr lang="es-EC" sz="1600" b="1" dirty="0" smtClean="0"/>
              <a:t>(-4)= </a:t>
            </a:r>
            <a:r>
              <a:rPr lang="es-EC" sz="1600" dirty="0" smtClean="0"/>
              <a:t>período de ausencia  de la precipitación (semanas)</a:t>
            </a:r>
          </a:p>
          <a:p>
            <a:pPr algn="just"/>
            <a:endParaRPr lang="es-EC" sz="1600" dirty="0" smtClean="0"/>
          </a:p>
          <a:p>
            <a:pPr algn="just"/>
            <a:r>
              <a:rPr lang="es-EC" sz="1600" b="1" dirty="0" smtClean="0"/>
              <a:t>(+1)= </a:t>
            </a:r>
            <a:r>
              <a:rPr lang="es-EC" sz="1600" dirty="0" smtClean="0"/>
              <a:t>período de ausencia de la vegetación</a:t>
            </a:r>
          </a:p>
          <a:p>
            <a:pPr algn="just"/>
            <a:endParaRPr lang="es-EC" sz="1600" dirty="0"/>
          </a:p>
          <a:p>
            <a:pPr algn="just"/>
            <a:r>
              <a:rPr lang="es-EC" sz="1600" b="1" dirty="0" smtClean="0"/>
              <a:t>(</a:t>
            </a:r>
            <a:r>
              <a:rPr lang="es-EC" sz="1600" b="1" dirty="0" err="1" smtClean="0"/>
              <a:t>Prc</a:t>
            </a:r>
            <a:r>
              <a:rPr lang="es-EC" sz="1600" b="1" dirty="0" smtClean="0"/>
              <a:t> 2013-2016)</a:t>
            </a:r>
            <a:r>
              <a:rPr lang="es-EC" sz="1600" dirty="0" smtClean="0"/>
              <a:t>= grupo de imágenes procesadas de precipitación desde el 2013 al 2016</a:t>
            </a:r>
          </a:p>
          <a:p>
            <a:pPr algn="just"/>
            <a:endParaRPr lang="es-EC" sz="1600" dirty="0"/>
          </a:p>
          <a:p>
            <a:pPr algn="just"/>
            <a:r>
              <a:rPr lang="es-EC" sz="1600" b="1" dirty="0" smtClean="0"/>
              <a:t>(EVI 2013-2016)</a:t>
            </a:r>
            <a:r>
              <a:rPr lang="es-EC" sz="1600" dirty="0" smtClean="0"/>
              <a:t>= grupo de imágenes procesadas de índice de vegetación EVI del 2013 al 2016</a:t>
            </a:r>
          </a:p>
          <a:p>
            <a:pPr algn="just"/>
            <a:endParaRPr lang="es-EC" sz="1600" dirty="0"/>
          </a:p>
        </p:txBody>
      </p:sp>
      <p:sp>
        <p:nvSpPr>
          <p:cNvPr id="8" name="7 Flecha doblada hacia arriba"/>
          <p:cNvSpPr/>
          <p:nvPr/>
        </p:nvSpPr>
        <p:spPr>
          <a:xfrm rot="5400000">
            <a:off x="2633472" y="5250810"/>
            <a:ext cx="694944" cy="566928"/>
          </a:xfrm>
          <a:prstGeom prst="bentUp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s-EC"/>
          </a:p>
        </p:txBody>
      </p:sp>
      <p:sp>
        <p:nvSpPr>
          <p:cNvPr id="9" name="8 Rectángulo redondeado"/>
          <p:cNvSpPr/>
          <p:nvPr/>
        </p:nvSpPr>
        <p:spPr>
          <a:xfrm>
            <a:off x="3602736" y="5542341"/>
            <a:ext cx="4005072" cy="53949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s-EC" dirty="0" smtClean="0"/>
              <a:t>ETM = modelamiento lineal </a:t>
            </a:r>
          </a:p>
        </p:txBody>
      </p:sp>
    </p:spTree>
    <p:extLst>
      <p:ext uri="{BB962C8B-B14F-4D97-AF65-F5344CB8AC3E}">
        <p14:creationId xmlns:p14="http://schemas.microsoft.com/office/powerpoint/2010/main" val="193433216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xmlns="" id="{04E4C4BA-7A2A-465A-A8C9-789621F0BEE4}"/>
              </a:ext>
            </a:extLst>
          </p:cNvPr>
          <p:cNvSpPr txBox="1">
            <a:spLocks/>
          </p:cNvSpPr>
          <p:nvPr/>
        </p:nvSpPr>
        <p:spPr>
          <a:xfrm>
            <a:off x="94486" y="47366"/>
            <a:ext cx="7772400" cy="53340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2000" b="1" dirty="0">
                <a:solidFill>
                  <a:schemeClr val="accent1"/>
                </a:solidFill>
              </a:rPr>
              <a:t>7. RESULTADOS: MODELO </a:t>
            </a:r>
            <a:r>
              <a:rPr lang="es-EC" sz="2000" b="1" dirty="0" smtClean="0">
                <a:solidFill>
                  <a:schemeClr val="accent1"/>
                </a:solidFill>
              </a:rPr>
              <a:t>PREDICTIVO </a:t>
            </a:r>
            <a:endParaRPr lang="es-EC" sz="2000" b="1" dirty="0">
              <a:solidFill>
                <a:schemeClr val="accent1"/>
              </a:solidFill>
            </a:endParaRPr>
          </a:p>
        </p:txBody>
      </p:sp>
      <p:pic>
        <p:nvPicPr>
          <p:cNvPr id="18" name="Imagen 17">
            <a:extLst>
              <a:ext uri="{FF2B5EF4-FFF2-40B4-BE49-F238E27FC236}">
                <a16:creationId xmlns:a16="http://schemas.microsoft.com/office/drawing/2014/main" xmlns="" id="{9B09656E-B599-4EB7-8490-2DE5515C8DB2}"/>
              </a:ext>
            </a:extLst>
          </p:cNvPr>
          <p:cNvPicPr/>
          <p:nvPr/>
        </p:nvPicPr>
        <p:blipFill rotWithShape="1">
          <a:blip r:embed="rId2"/>
          <a:srcRect l="2622" t="7999" r="34590" b="3324"/>
          <a:stretch/>
        </p:blipFill>
        <p:spPr bwMode="auto">
          <a:xfrm>
            <a:off x="672795" y="662351"/>
            <a:ext cx="1576629" cy="2318593"/>
          </a:xfrm>
          <a:prstGeom prst="rect">
            <a:avLst/>
          </a:prstGeom>
          <a:ln w="3175">
            <a:solidFill>
              <a:schemeClr val="tx1"/>
            </a:solidFill>
          </a:ln>
          <a:extLst>
            <a:ext uri="{53640926-AAD7-44D8-BBD7-CCE9431645EC}">
              <a14:shadowObscured xmlns:a14="http://schemas.microsoft.com/office/drawing/2010/main"/>
            </a:ext>
          </a:extLst>
        </p:spPr>
      </p:pic>
      <p:pic>
        <p:nvPicPr>
          <p:cNvPr id="19" name="Imagen 18">
            <a:extLst>
              <a:ext uri="{FF2B5EF4-FFF2-40B4-BE49-F238E27FC236}">
                <a16:creationId xmlns:a16="http://schemas.microsoft.com/office/drawing/2014/main" xmlns="" id="{4B13FEE0-37C5-460E-80BD-7A8EDCF1CE3D}"/>
              </a:ext>
            </a:extLst>
          </p:cNvPr>
          <p:cNvPicPr/>
          <p:nvPr/>
        </p:nvPicPr>
        <p:blipFill rotWithShape="1">
          <a:blip r:embed="rId3">
            <a:extLst>
              <a:ext uri="{BEBA8EAE-BF5A-486C-A8C5-ECC9F3942E4B}">
                <a14:imgProps xmlns:a14="http://schemas.microsoft.com/office/drawing/2010/main">
                  <a14:imgLayer r:embed="rId4">
                    <a14:imgEffect>
                      <a14:brightnessContrast bright="40000"/>
                    </a14:imgEffect>
                  </a14:imgLayer>
                </a14:imgProps>
              </a:ext>
            </a:extLst>
          </a:blip>
          <a:srcRect l="2847" t="8029" r="36299" b="3329"/>
          <a:stretch/>
        </p:blipFill>
        <p:spPr bwMode="auto">
          <a:xfrm>
            <a:off x="3605823" y="662351"/>
            <a:ext cx="1569681" cy="2318593"/>
          </a:xfrm>
          <a:prstGeom prst="rect">
            <a:avLst/>
          </a:prstGeom>
          <a:ln w="3175">
            <a:solidFill>
              <a:schemeClr val="tx1"/>
            </a:solidFill>
          </a:ln>
          <a:extLst>
            <a:ext uri="{53640926-AAD7-44D8-BBD7-CCE9431645EC}">
              <a14:shadowObscured xmlns:a14="http://schemas.microsoft.com/office/drawing/2010/main"/>
            </a:ext>
          </a:extLst>
        </p:spPr>
      </p:pic>
      <p:pic>
        <p:nvPicPr>
          <p:cNvPr id="20" name="Imagen 19">
            <a:extLst>
              <a:ext uri="{FF2B5EF4-FFF2-40B4-BE49-F238E27FC236}">
                <a16:creationId xmlns:a16="http://schemas.microsoft.com/office/drawing/2014/main" xmlns="" id="{7DFBA141-5D9A-4E4E-85F0-CF1330C6657B}"/>
              </a:ext>
            </a:extLst>
          </p:cNvPr>
          <p:cNvPicPr/>
          <p:nvPr/>
        </p:nvPicPr>
        <p:blipFill rotWithShape="1">
          <a:blip r:embed="rId5">
            <a:extLst>
              <a:ext uri="{BEBA8EAE-BF5A-486C-A8C5-ECC9F3942E4B}">
                <a14:imgProps xmlns:a14="http://schemas.microsoft.com/office/drawing/2010/main">
                  <a14:imgLayer r:embed="rId6">
                    <a14:imgEffect>
                      <a14:sharpenSoften amount="50000"/>
                    </a14:imgEffect>
                  </a14:imgLayer>
                </a14:imgProps>
              </a:ext>
            </a:extLst>
          </a:blip>
          <a:srcRect l="3518" t="7096" r="35175" b="3394"/>
          <a:stretch/>
        </p:blipFill>
        <p:spPr bwMode="auto">
          <a:xfrm>
            <a:off x="6561122" y="652195"/>
            <a:ext cx="1595326" cy="2328749"/>
          </a:xfrm>
          <a:prstGeom prst="rect">
            <a:avLst/>
          </a:prstGeom>
          <a:ln w="3175">
            <a:solidFill>
              <a:schemeClr val="tx1"/>
            </a:solidFill>
          </a:ln>
          <a:extLst>
            <a:ext uri="{53640926-AAD7-44D8-BBD7-CCE9431645EC}">
              <a14:shadowObscured xmlns:a14="http://schemas.microsoft.com/office/drawing/2010/main"/>
            </a:ext>
          </a:extLst>
        </p:spPr>
      </p:pic>
      <p:pic>
        <p:nvPicPr>
          <p:cNvPr id="21" name="Imagen 20">
            <a:extLst>
              <a:ext uri="{FF2B5EF4-FFF2-40B4-BE49-F238E27FC236}">
                <a16:creationId xmlns:a16="http://schemas.microsoft.com/office/drawing/2014/main" xmlns="" id="{DC0CFA84-60FD-4129-BD45-4D6857B61B0C}"/>
              </a:ext>
            </a:extLst>
          </p:cNvPr>
          <p:cNvPicPr/>
          <p:nvPr/>
        </p:nvPicPr>
        <p:blipFill rotWithShape="1">
          <a:blip r:embed="rId7"/>
          <a:srcRect l="3137" t="7933" r="30981" b="3426"/>
          <a:stretch/>
        </p:blipFill>
        <p:spPr bwMode="auto">
          <a:xfrm>
            <a:off x="355200" y="3687698"/>
            <a:ext cx="1728000" cy="2520000"/>
          </a:xfrm>
          <a:prstGeom prst="rect">
            <a:avLst/>
          </a:prstGeom>
          <a:ln w="3175">
            <a:solidFill>
              <a:schemeClr val="tx1"/>
            </a:solidFill>
          </a:ln>
          <a:extLst>
            <a:ext uri="{53640926-AAD7-44D8-BBD7-CCE9431645EC}">
              <a14:shadowObscured xmlns:a14="http://schemas.microsoft.com/office/drawing/2010/main"/>
            </a:ext>
          </a:extLst>
        </p:spPr>
      </p:pic>
      <p:pic>
        <p:nvPicPr>
          <p:cNvPr id="22" name="Imagen 21">
            <a:extLst>
              <a:ext uri="{FF2B5EF4-FFF2-40B4-BE49-F238E27FC236}">
                <a16:creationId xmlns:a16="http://schemas.microsoft.com/office/drawing/2014/main" xmlns="" id="{40039D74-77C8-4CE5-A746-5516D7DED02D}"/>
              </a:ext>
            </a:extLst>
          </p:cNvPr>
          <p:cNvPicPr/>
          <p:nvPr/>
        </p:nvPicPr>
        <p:blipFill rotWithShape="1">
          <a:blip r:embed="rId8"/>
          <a:srcRect l="3084" t="8654" r="27801" b="4349"/>
          <a:stretch/>
        </p:blipFill>
        <p:spPr bwMode="auto">
          <a:xfrm>
            <a:off x="2592011" y="3687698"/>
            <a:ext cx="1728000" cy="2520000"/>
          </a:xfrm>
          <a:prstGeom prst="rect">
            <a:avLst/>
          </a:prstGeom>
          <a:ln w="3175">
            <a:solidFill>
              <a:schemeClr val="tx1"/>
            </a:solidFill>
          </a:ln>
          <a:extLst>
            <a:ext uri="{53640926-AAD7-44D8-BBD7-CCE9431645EC}">
              <a14:shadowObscured xmlns:a14="http://schemas.microsoft.com/office/drawing/2010/main"/>
            </a:ext>
          </a:extLst>
        </p:spPr>
      </p:pic>
      <p:pic>
        <p:nvPicPr>
          <p:cNvPr id="23" name="Imagen 22">
            <a:extLst>
              <a:ext uri="{FF2B5EF4-FFF2-40B4-BE49-F238E27FC236}">
                <a16:creationId xmlns:a16="http://schemas.microsoft.com/office/drawing/2014/main" xmlns="" id="{4D3E4D91-8058-4D29-A6B4-4EA01751FD29}"/>
              </a:ext>
            </a:extLst>
          </p:cNvPr>
          <p:cNvPicPr/>
          <p:nvPr/>
        </p:nvPicPr>
        <p:blipFill rotWithShape="1">
          <a:blip r:embed="rId9"/>
          <a:srcRect l="2642" t="7492" r="32425" b="4235"/>
          <a:stretch/>
        </p:blipFill>
        <p:spPr bwMode="auto">
          <a:xfrm>
            <a:off x="4790611" y="3687698"/>
            <a:ext cx="1728000" cy="2520000"/>
          </a:xfrm>
          <a:prstGeom prst="rect">
            <a:avLst/>
          </a:prstGeom>
          <a:ln w="3175">
            <a:solidFill>
              <a:schemeClr val="tx1"/>
            </a:solidFill>
          </a:ln>
          <a:extLst>
            <a:ext uri="{53640926-AAD7-44D8-BBD7-CCE9431645EC}">
              <a14:shadowObscured xmlns:a14="http://schemas.microsoft.com/office/drawing/2010/main"/>
            </a:ext>
          </a:extLst>
        </p:spPr>
      </p:pic>
      <p:pic>
        <p:nvPicPr>
          <p:cNvPr id="24" name="Imagen 23">
            <a:extLst>
              <a:ext uri="{FF2B5EF4-FFF2-40B4-BE49-F238E27FC236}">
                <a16:creationId xmlns:a16="http://schemas.microsoft.com/office/drawing/2014/main" xmlns="" id="{779DA228-A6EF-46CC-96E7-C493FDF008AD}"/>
              </a:ext>
            </a:extLst>
          </p:cNvPr>
          <p:cNvPicPr/>
          <p:nvPr/>
        </p:nvPicPr>
        <p:blipFill rotWithShape="1">
          <a:blip r:embed="rId10"/>
          <a:srcRect l="4687" t="7315" r="32812" b="5902"/>
          <a:stretch/>
        </p:blipFill>
        <p:spPr bwMode="auto">
          <a:xfrm>
            <a:off x="6883388" y="3687698"/>
            <a:ext cx="1728000" cy="2520000"/>
          </a:xfrm>
          <a:prstGeom prst="rect">
            <a:avLst/>
          </a:prstGeom>
          <a:ln w="3175">
            <a:solidFill>
              <a:schemeClr val="tx1"/>
            </a:solidFill>
          </a:ln>
          <a:extLst>
            <a:ext uri="{53640926-AAD7-44D8-BBD7-CCE9431645EC}">
              <a14:shadowObscured xmlns:a14="http://schemas.microsoft.com/office/drawing/2010/main"/>
            </a:ext>
          </a:extLst>
        </p:spPr>
      </p:pic>
      <p:sp>
        <p:nvSpPr>
          <p:cNvPr id="9" name="Rectángulo 8">
            <a:extLst>
              <a:ext uri="{FF2B5EF4-FFF2-40B4-BE49-F238E27FC236}">
                <a16:creationId xmlns:a16="http://schemas.microsoft.com/office/drawing/2014/main" xmlns="" id="{8429D6DA-8F0E-42B0-91F9-4EC53484783E}"/>
              </a:ext>
            </a:extLst>
          </p:cNvPr>
          <p:cNvSpPr/>
          <p:nvPr/>
        </p:nvSpPr>
        <p:spPr>
          <a:xfrm>
            <a:off x="576592" y="3093256"/>
            <a:ext cx="1728000" cy="25222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400" dirty="0">
                <a:solidFill>
                  <a:schemeClr val="tx1"/>
                </a:solidFill>
              </a:rPr>
              <a:t>PENDIENTE PRC</a:t>
            </a:r>
          </a:p>
        </p:txBody>
      </p:sp>
      <p:sp>
        <p:nvSpPr>
          <p:cNvPr id="26" name="Rectángulo 25">
            <a:extLst>
              <a:ext uri="{FF2B5EF4-FFF2-40B4-BE49-F238E27FC236}">
                <a16:creationId xmlns:a16="http://schemas.microsoft.com/office/drawing/2014/main" xmlns="" id="{27894812-7559-484B-B427-4857D353028C}"/>
              </a:ext>
            </a:extLst>
          </p:cNvPr>
          <p:cNvSpPr/>
          <p:nvPr/>
        </p:nvSpPr>
        <p:spPr>
          <a:xfrm>
            <a:off x="3535039" y="3093256"/>
            <a:ext cx="1728000" cy="25222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400" dirty="0">
                <a:solidFill>
                  <a:schemeClr val="tx1"/>
                </a:solidFill>
              </a:rPr>
              <a:t>PENDIENTE EVI</a:t>
            </a:r>
          </a:p>
        </p:txBody>
      </p:sp>
      <p:sp>
        <p:nvSpPr>
          <p:cNvPr id="27" name="Rectángulo 26">
            <a:extLst>
              <a:ext uri="{FF2B5EF4-FFF2-40B4-BE49-F238E27FC236}">
                <a16:creationId xmlns:a16="http://schemas.microsoft.com/office/drawing/2014/main" xmlns="" id="{BD9AA709-0217-475E-ADE2-A61155B1503D}"/>
              </a:ext>
            </a:extLst>
          </p:cNvPr>
          <p:cNvSpPr/>
          <p:nvPr/>
        </p:nvSpPr>
        <p:spPr>
          <a:xfrm>
            <a:off x="6469682" y="3100578"/>
            <a:ext cx="1728000" cy="25222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400" dirty="0">
                <a:solidFill>
                  <a:schemeClr val="tx1"/>
                </a:solidFill>
              </a:rPr>
              <a:t>INTERSECCIÓN</a:t>
            </a:r>
          </a:p>
        </p:txBody>
      </p:sp>
      <p:sp>
        <p:nvSpPr>
          <p:cNvPr id="28" name="Rectángulo 27">
            <a:extLst>
              <a:ext uri="{FF2B5EF4-FFF2-40B4-BE49-F238E27FC236}">
                <a16:creationId xmlns:a16="http://schemas.microsoft.com/office/drawing/2014/main" xmlns="" id="{B20414E0-78D1-4B07-AFB0-A0E649BAFEF2}"/>
              </a:ext>
            </a:extLst>
          </p:cNvPr>
          <p:cNvSpPr/>
          <p:nvPr/>
        </p:nvSpPr>
        <p:spPr>
          <a:xfrm>
            <a:off x="355200" y="6286907"/>
            <a:ext cx="1728000" cy="40048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200" dirty="0">
                <a:solidFill>
                  <a:schemeClr val="tx1"/>
                </a:solidFill>
              </a:rPr>
              <a:t>COEFICIENTE PARCIALES DE R- RC</a:t>
            </a:r>
          </a:p>
        </p:txBody>
      </p:sp>
      <p:sp>
        <p:nvSpPr>
          <p:cNvPr id="29" name="Rectángulo 28">
            <a:extLst>
              <a:ext uri="{FF2B5EF4-FFF2-40B4-BE49-F238E27FC236}">
                <a16:creationId xmlns:a16="http://schemas.microsoft.com/office/drawing/2014/main" xmlns="" id="{2822F81E-796E-4443-9EC9-285B27697767}"/>
              </a:ext>
            </a:extLst>
          </p:cNvPr>
          <p:cNvSpPr/>
          <p:nvPr/>
        </p:nvSpPr>
        <p:spPr>
          <a:xfrm>
            <a:off x="2592011" y="6310949"/>
            <a:ext cx="1728000" cy="40048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200" dirty="0">
                <a:solidFill>
                  <a:schemeClr val="tx1"/>
                </a:solidFill>
              </a:rPr>
              <a:t>COEFICIENTE PARCIALES DE R-EVI</a:t>
            </a:r>
          </a:p>
        </p:txBody>
      </p:sp>
      <p:sp>
        <p:nvSpPr>
          <p:cNvPr id="30" name="Rectángulo 29">
            <a:extLst>
              <a:ext uri="{FF2B5EF4-FFF2-40B4-BE49-F238E27FC236}">
                <a16:creationId xmlns:a16="http://schemas.microsoft.com/office/drawing/2014/main" xmlns="" id="{813FA010-9212-4089-806B-EC93A79CC39C}"/>
              </a:ext>
            </a:extLst>
          </p:cNvPr>
          <p:cNvSpPr/>
          <p:nvPr/>
        </p:nvSpPr>
        <p:spPr>
          <a:xfrm>
            <a:off x="4648620" y="6310949"/>
            <a:ext cx="1728000" cy="40048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200" dirty="0">
                <a:solidFill>
                  <a:schemeClr val="tx1"/>
                </a:solidFill>
              </a:rPr>
              <a:t>COEFICIENTE DE CORRELACIÓN - PRC</a:t>
            </a:r>
          </a:p>
        </p:txBody>
      </p:sp>
      <p:sp>
        <p:nvSpPr>
          <p:cNvPr id="31" name="Rectángulo 30">
            <a:extLst>
              <a:ext uri="{FF2B5EF4-FFF2-40B4-BE49-F238E27FC236}">
                <a16:creationId xmlns:a16="http://schemas.microsoft.com/office/drawing/2014/main" xmlns="" id="{C648196D-9CA6-4FC1-9E72-BB7F04E8ACAF}"/>
              </a:ext>
            </a:extLst>
          </p:cNvPr>
          <p:cNvSpPr/>
          <p:nvPr/>
        </p:nvSpPr>
        <p:spPr>
          <a:xfrm>
            <a:off x="6883388" y="6310949"/>
            <a:ext cx="1728000" cy="40048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200" dirty="0">
                <a:solidFill>
                  <a:schemeClr val="tx1"/>
                </a:solidFill>
              </a:rPr>
              <a:t>COEFICIENTE DE CORRELACIÓN - EVI</a:t>
            </a:r>
          </a:p>
        </p:txBody>
      </p:sp>
      <p:sp>
        <p:nvSpPr>
          <p:cNvPr id="10" name="Abrir llave 9">
            <a:extLst>
              <a:ext uri="{FF2B5EF4-FFF2-40B4-BE49-F238E27FC236}">
                <a16:creationId xmlns:a16="http://schemas.microsoft.com/office/drawing/2014/main" xmlns="" id="{FA604BED-33C1-45DC-850E-583ECC7F0DA4}"/>
              </a:ext>
            </a:extLst>
          </p:cNvPr>
          <p:cNvSpPr/>
          <p:nvPr/>
        </p:nvSpPr>
        <p:spPr>
          <a:xfrm rot="16200000">
            <a:off x="4301735" y="-821250"/>
            <a:ext cx="440565" cy="8498011"/>
          </a:xfrm>
          <a:prstGeom prst="leftBrace">
            <a:avLst/>
          </a:pr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es-EC"/>
          </a:p>
        </p:txBody>
      </p:sp>
    </p:spTree>
    <p:extLst>
      <p:ext uri="{BB962C8B-B14F-4D97-AF65-F5344CB8AC3E}">
        <p14:creationId xmlns:p14="http://schemas.microsoft.com/office/powerpoint/2010/main" val="73364757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C9606E08-FA52-4B5A-AA52-DF6B1F1C0275}"/>
              </a:ext>
            </a:extLst>
          </p:cNvPr>
          <p:cNvSpPr>
            <a:spLocks noGrp="1"/>
          </p:cNvSpPr>
          <p:nvPr>
            <p:ph type="title"/>
          </p:nvPr>
        </p:nvSpPr>
        <p:spPr>
          <a:xfrm>
            <a:off x="281178" y="184823"/>
            <a:ext cx="7886700" cy="540540"/>
          </a:xfrm>
        </p:spPr>
        <p:txBody>
          <a:bodyPr>
            <a:normAutofit/>
          </a:bodyPr>
          <a:lstStyle/>
          <a:p>
            <a:pPr algn="l"/>
            <a:r>
              <a:rPr lang="es-EC" sz="2400" b="1" dirty="0">
                <a:solidFill>
                  <a:schemeClr val="accent1"/>
                </a:solidFill>
              </a:rPr>
              <a:t>COMPROBACIÓN DE CASOS</a:t>
            </a:r>
          </a:p>
        </p:txBody>
      </p:sp>
      <p:graphicFrame>
        <p:nvGraphicFramePr>
          <p:cNvPr id="4" name="Marcador de contenido 3">
            <a:extLst>
              <a:ext uri="{FF2B5EF4-FFF2-40B4-BE49-F238E27FC236}">
                <a16:creationId xmlns:a16="http://schemas.microsoft.com/office/drawing/2014/main" xmlns="" id="{D7D5E87F-E4A2-4F46-AB2B-38DE34711581}"/>
              </a:ext>
            </a:extLst>
          </p:cNvPr>
          <p:cNvGraphicFramePr>
            <a:graphicFrameLocks noGrp="1"/>
          </p:cNvGraphicFramePr>
          <p:nvPr>
            <p:ph sz="quarter" idx="1"/>
            <p:extLst>
              <p:ext uri="{D42A27DB-BD31-4B8C-83A1-F6EECF244321}">
                <p14:modId xmlns:p14="http://schemas.microsoft.com/office/powerpoint/2010/main" val="104457727"/>
              </p:ext>
            </p:extLst>
          </p:nvPr>
        </p:nvGraphicFramePr>
        <p:xfrm>
          <a:off x="3632321" y="957050"/>
          <a:ext cx="5177634" cy="5259388"/>
        </p:xfrm>
        <a:graphic>
          <a:graphicData uri="http://schemas.openxmlformats.org/drawingml/2006/table">
            <a:tbl>
              <a:tblPr firstRow="1" firstCol="1" bandRow="1">
                <a:tableStyleId>{5940675A-B579-460E-94D1-54222C63F5DA}</a:tableStyleId>
              </a:tblPr>
              <a:tblGrid>
                <a:gridCol w="1594131">
                  <a:extLst>
                    <a:ext uri="{9D8B030D-6E8A-4147-A177-3AD203B41FA5}">
                      <a16:colId xmlns:a16="http://schemas.microsoft.com/office/drawing/2014/main" xmlns="" val="1720022526"/>
                    </a:ext>
                  </a:extLst>
                </a:gridCol>
                <a:gridCol w="1902103">
                  <a:extLst>
                    <a:ext uri="{9D8B030D-6E8A-4147-A177-3AD203B41FA5}">
                      <a16:colId xmlns:a16="http://schemas.microsoft.com/office/drawing/2014/main" xmlns="" val="3222469217"/>
                    </a:ext>
                  </a:extLst>
                </a:gridCol>
                <a:gridCol w="1681400">
                  <a:extLst>
                    <a:ext uri="{9D8B030D-6E8A-4147-A177-3AD203B41FA5}">
                      <a16:colId xmlns:a16="http://schemas.microsoft.com/office/drawing/2014/main" xmlns="" val="20002"/>
                    </a:ext>
                  </a:extLst>
                </a:gridCol>
              </a:tblGrid>
              <a:tr h="435134">
                <a:tc>
                  <a:txBody>
                    <a:bodyPr/>
                    <a:lstStyle/>
                    <a:p>
                      <a:pPr algn="ctr">
                        <a:lnSpc>
                          <a:spcPct val="107000"/>
                        </a:lnSpc>
                      </a:pPr>
                      <a:endParaRPr lang="es-EC" sz="1200" dirty="0">
                        <a:solidFill>
                          <a:srgbClr val="000000"/>
                        </a:solidFill>
                        <a:effectLst/>
                        <a:latin typeface="Times New Roman" panose="02020603050405020304" pitchFamily="18" charset="0"/>
                      </a:endParaRPr>
                    </a:p>
                  </a:txBody>
                  <a:tcPr marL="38459" marR="38459" marT="0" marB="0" anchor="ct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indent="252095" algn="ctr">
                        <a:lnSpc>
                          <a:spcPct val="150000"/>
                        </a:lnSpc>
                        <a:spcAft>
                          <a:spcPts val="0"/>
                        </a:spcAft>
                      </a:pPr>
                      <a:r>
                        <a:rPr lang="es-EC" sz="1200" b="1" dirty="0">
                          <a:effectLst/>
                        </a:rPr>
                        <a:t>NOTIFICACIÓN</a:t>
                      </a:r>
                      <a:endParaRPr lang="es-EC" sz="1200" b="1" dirty="0">
                        <a:solidFill>
                          <a:srgbClr val="000000"/>
                        </a:solidFill>
                        <a:effectLst/>
                        <a:latin typeface="Times New Roman" panose="02020603050405020304" pitchFamily="18" charset="0"/>
                        <a:ea typeface="Calibri" panose="020F0502020204030204" pitchFamily="34" charset="0"/>
                      </a:endParaRPr>
                    </a:p>
                  </a:txBody>
                  <a:tcPr marL="38459" marR="3845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indent="252095" algn="ctr">
                        <a:lnSpc>
                          <a:spcPct val="150000"/>
                        </a:lnSpc>
                        <a:spcAft>
                          <a:spcPts val="0"/>
                        </a:spcAft>
                      </a:pPr>
                      <a:r>
                        <a:rPr lang="es-EC" sz="1200" b="1" dirty="0">
                          <a:effectLst/>
                        </a:rPr>
                        <a:t>MODELO</a:t>
                      </a:r>
                      <a:endParaRPr lang="es-EC" sz="1200" b="1" dirty="0">
                        <a:solidFill>
                          <a:srgbClr val="000000"/>
                        </a:solidFill>
                        <a:effectLst/>
                        <a:latin typeface="Times New Roman" panose="02020603050405020304" pitchFamily="18" charset="0"/>
                        <a:ea typeface="Calibri" panose="020F0502020204030204" pitchFamily="34" charset="0"/>
                      </a:endParaRPr>
                    </a:p>
                  </a:txBody>
                  <a:tcPr marL="38459" marR="3845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xmlns="" val="2001826387"/>
                  </a:ext>
                </a:extLst>
              </a:tr>
              <a:tr h="217567">
                <a:tc>
                  <a:txBody>
                    <a:bodyPr/>
                    <a:lstStyle/>
                    <a:p>
                      <a:pPr indent="252095" algn="ctr">
                        <a:lnSpc>
                          <a:spcPct val="150000"/>
                        </a:lnSpc>
                        <a:spcAft>
                          <a:spcPts val="0"/>
                        </a:spcAft>
                      </a:pPr>
                      <a:r>
                        <a:rPr lang="es-EC" sz="1200" b="1" dirty="0">
                          <a:effectLst/>
                        </a:rPr>
                        <a:t>CANTONES</a:t>
                      </a:r>
                      <a:endParaRPr lang="es-EC" sz="1200" b="1" dirty="0">
                        <a:solidFill>
                          <a:srgbClr val="000000"/>
                        </a:solidFill>
                        <a:effectLst/>
                        <a:latin typeface="Times New Roman" panose="02020603050405020304" pitchFamily="18" charset="0"/>
                        <a:ea typeface="Calibri" panose="020F0502020204030204" pitchFamily="34" charset="0"/>
                      </a:endParaRPr>
                    </a:p>
                  </a:txBody>
                  <a:tcPr marL="38459" marR="3845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2">
                  <a:txBody>
                    <a:bodyPr/>
                    <a:lstStyle/>
                    <a:p>
                      <a:pPr indent="252095" algn="ctr">
                        <a:lnSpc>
                          <a:spcPct val="150000"/>
                        </a:lnSpc>
                        <a:spcAft>
                          <a:spcPts val="0"/>
                        </a:spcAft>
                      </a:pPr>
                      <a:r>
                        <a:rPr lang="es-EC" sz="1200" b="1" dirty="0">
                          <a:effectLst/>
                        </a:rPr>
                        <a:t>CASOS DE ETVs</a:t>
                      </a:r>
                      <a:endParaRPr lang="es-EC" sz="1200" b="1" dirty="0">
                        <a:solidFill>
                          <a:srgbClr val="000000"/>
                        </a:solidFill>
                        <a:effectLst/>
                        <a:latin typeface="Times New Roman" panose="02020603050405020304" pitchFamily="18" charset="0"/>
                        <a:ea typeface="Calibri" panose="020F0502020204030204" pitchFamily="34" charset="0"/>
                      </a:endParaRPr>
                    </a:p>
                  </a:txBody>
                  <a:tcPr marL="38459" marR="38459"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bg1">
                        <a:lumMod val="85000"/>
                      </a:schemeClr>
                    </a:solidFill>
                  </a:tcPr>
                </a:tc>
                <a:tc hMerge="1">
                  <a:txBody>
                    <a:bodyPr/>
                    <a:lstStyle/>
                    <a:p>
                      <a:endParaRPr lang="es-EC"/>
                    </a:p>
                  </a:txBody>
                  <a:tcPr/>
                </a:tc>
                <a:extLst>
                  <a:ext uri="{0D108BD9-81ED-4DB2-BD59-A6C34878D82A}">
                    <a16:rowId xmlns:a16="http://schemas.microsoft.com/office/drawing/2014/main" xmlns="" val="2216385597"/>
                  </a:ext>
                </a:extLst>
              </a:tr>
              <a:tr h="217567">
                <a:tc>
                  <a:txBody>
                    <a:bodyPr/>
                    <a:lstStyle/>
                    <a:p>
                      <a:pPr indent="252095" algn="ctr">
                        <a:lnSpc>
                          <a:spcPct val="150000"/>
                        </a:lnSpc>
                        <a:spcAft>
                          <a:spcPts val="0"/>
                        </a:spcAft>
                      </a:pPr>
                      <a:r>
                        <a:rPr lang="es-EC" sz="1200" dirty="0">
                          <a:effectLst/>
                        </a:rPr>
                        <a:t>BOLIVAR</a:t>
                      </a:r>
                      <a:endParaRPr lang="es-EC" sz="1200" dirty="0">
                        <a:solidFill>
                          <a:srgbClr val="000000"/>
                        </a:solidFill>
                        <a:effectLst/>
                        <a:latin typeface="Times New Roman" panose="02020603050405020304" pitchFamily="18" charset="0"/>
                        <a:ea typeface="Calibri" panose="020F0502020204030204" pitchFamily="34" charset="0"/>
                      </a:endParaRPr>
                    </a:p>
                  </a:txBody>
                  <a:tcPr marL="38459" marR="38459" marT="0" marB="0" anchor="ctr">
                    <a:lnT w="12700" cap="flat" cmpd="sng" algn="ctr">
                      <a:solidFill>
                        <a:schemeClr val="tx1"/>
                      </a:solidFill>
                      <a:prstDash val="solid"/>
                      <a:round/>
                      <a:headEnd type="none" w="med" len="med"/>
                      <a:tailEnd type="none" w="med" len="med"/>
                    </a:lnT>
                    <a:solidFill>
                      <a:schemeClr val="bg1"/>
                    </a:solidFill>
                  </a:tcPr>
                </a:tc>
                <a:tc>
                  <a:txBody>
                    <a:bodyPr/>
                    <a:lstStyle/>
                    <a:p>
                      <a:pPr indent="252095" algn="ctr">
                        <a:lnSpc>
                          <a:spcPct val="150000"/>
                        </a:lnSpc>
                        <a:spcAft>
                          <a:spcPts val="0"/>
                        </a:spcAft>
                      </a:pPr>
                      <a:r>
                        <a:rPr lang="es-EC" sz="1200">
                          <a:effectLst/>
                        </a:rPr>
                        <a:t>1</a:t>
                      </a:r>
                      <a:endParaRPr lang="es-EC" sz="1200">
                        <a:solidFill>
                          <a:srgbClr val="000000"/>
                        </a:solidFill>
                        <a:effectLst/>
                        <a:latin typeface="Times New Roman" panose="02020603050405020304" pitchFamily="18" charset="0"/>
                        <a:ea typeface="Calibri" panose="020F0502020204030204" pitchFamily="34" charset="0"/>
                      </a:endParaRPr>
                    </a:p>
                  </a:txBody>
                  <a:tcPr marL="38459" marR="38459" marT="0" marB="0" anchor="ctr">
                    <a:solidFill>
                      <a:schemeClr val="bg1"/>
                    </a:solidFill>
                  </a:tcPr>
                </a:tc>
                <a:tc>
                  <a:txBody>
                    <a:bodyPr/>
                    <a:lstStyle/>
                    <a:p>
                      <a:pPr indent="252095" algn="ctr">
                        <a:lnSpc>
                          <a:spcPct val="150000"/>
                        </a:lnSpc>
                        <a:spcAft>
                          <a:spcPts val="0"/>
                        </a:spcAft>
                      </a:pPr>
                      <a:r>
                        <a:rPr lang="es-EC" sz="1200">
                          <a:effectLst/>
                        </a:rPr>
                        <a:t> -</a:t>
                      </a:r>
                      <a:endParaRPr lang="es-EC" sz="1200">
                        <a:solidFill>
                          <a:srgbClr val="000000"/>
                        </a:solidFill>
                        <a:effectLst/>
                        <a:latin typeface="Times New Roman" panose="02020603050405020304" pitchFamily="18" charset="0"/>
                        <a:ea typeface="Calibri" panose="020F0502020204030204" pitchFamily="34" charset="0"/>
                      </a:endParaRPr>
                    </a:p>
                  </a:txBody>
                  <a:tcPr marL="38459" marR="38459" marT="0" marB="0" anchor="ctr">
                    <a:solidFill>
                      <a:schemeClr val="bg1"/>
                    </a:solidFill>
                  </a:tcPr>
                </a:tc>
                <a:extLst>
                  <a:ext uri="{0D108BD9-81ED-4DB2-BD59-A6C34878D82A}">
                    <a16:rowId xmlns:a16="http://schemas.microsoft.com/office/drawing/2014/main" xmlns="" val="2880681532"/>
                  </a:ext>
                </a:extLst>
              </a:tr>
              <a:tr h="217567">
                <a:tc>
                  <a:txBody>
                    <a:bodyPr/>
                    <a:lstStyle/>
                    <a:p>
                      <a:pPr indent="252095" algn="ctr">
                        <a:lnSpc>
                          <a:spcPct val="150000"/>
                        </a:lnSpc>
                        <a:spcAft>
                          <a:spcPts val="0"/>
                        </a:spcAft>
                      </a:pPr>
                      <a:r>
                        <a:rPr lang="es-EC" sz="1200">
                          <a:effectLst/>
                        </a:rPr>
                        <a:t>CHONE</a:t>
                      </a:r>
                      <a:endParaRPr lang="es-EC" sz="1200">
                        <a:solidFill>
                          <a:srgbClr val="000000"/>
                        </a:solidFill>
                        <a:effectLst/>
                        <a:latin typeface="Times New Roman" panose="02020603050405020304" pitchFamily="18" charset="0"/>
                        <a:ea typeface="Calibri" panose="020F0502020204030204" pitchFamily="34" charset="0"/>
                      </a:endParaRPr>
                    </a:p>
                  </a:txBody>
                  <a:tcPr marL="38459" marR="38459" marT="0" marB="0" anchor="ctr">
                    <a:solidFill>
                      <a:schemeClr val="bg1"/>
                    </a:solidFill>
                  </a:tcPr>
                </a:tc>
                <a:tc>
                  <a:txBody>
                    <a:bodyPr/>
                    <a:lstStyle/>
                    <a:p>
                      <a:pPr indent="252095" algn="ctr">
                        <a:lnSpc>
                          <a:spcPct val="150000"/>
                        </a:lnSpc>
                        <a:spcAft>
                          <a:spcPts val="0"/>
                        </a:spcAft>
                      </a:pPr>
                      <a:r>
                        <a:rPr lang="es-EC" sz="1200" dirty="0">
                          <a:effectLst/>
                        </a:rPr>
                        <a:t>1</a:t>
                      </a:r>
                      <a:endParaRPr lang="es-EC" sz="1200" dirty="0">
                        <a:solidFill>
                          <a:srgbClr val="000000"/>
                        </a:solidFill>
                        <a:effectLst/>
                        <a:latin typeface="Times New Roman" panose="02020603050405020304" pitchFamily="18" charset="0"/>
                        <a:ea typeface="Calibri" panose="020F0502020204030204" pitchFamily="34" charset="0"/>
                      </a:endParaRPr>
                    </a:p>
                  </a:txBody>
                  <a:tcPr marL="38459" marR="38459" marT="0" marB="0" anchor="ctr">
                    <a:solidFill>
                      <a:schemeClr val="bg1"/>
                    </a:solidFill>
                  </a:tcPr>
                </a:tc>
                <a:tc>
                  <a:txBody>
                    <a:bodyPr/>
                    <a:lstStyle/>
                    <a:p>
                      <a:pPr indent="252095" algn="ctr">
                        <a:lnSpc>
                          <a:spcPct val="150000"/>
                        </a:lnSpc>
                        <a:spcAft>
                          <a:spcPts val="0"/>
                        </a:spcAft>
                      </a:pPr>
                      <a:r>
                        <a:rPr lang="es-EC" sz="1200">
                          <a:effectLst/>
                        </a:rPr>
                        <a:t>2</a:t>
                      </a:r>
                      <a:endParaRPr lang="es-EC" sz="1200" dirty="0">
                        <a:solidFill>
                          <a:srgbClr val="000000"/>
                        </a:solidFill>
                        <a:effectLst/>
                        <a:latin typeface="Times New Roman" panose="02020603050405020304" pitchFamily="18" charset="0"/>
                        <a:ea typeface="Calibri" panose="020F0502020204030204" pitchFamily="34" charset="0"/>
                      </a:endParaRPr>
                    </a:p>
                  </a:txBody>
                  <a:tcPr marL="38459" marR="38459" marT="0" marB="0" anchor="ctr">
                    <a:solidFill>
                      <a:schemeClr val="bg1"/>
                    </a:solidFill>
                  </a:tcPr>
                </a:tc>
                <a:extLst>
                  <a:ext uri="{0D108BD9-81ED-4DB2-BD59-A6C34878D82A}">
                    <a16:rowId xmlns:a16="http://schemas.microsoft.com/office/drawing/2014/main" xmlns="" val="2073854180"/>
                  </a:ext>
                </a:extLst>
              </a:tr>
              <a:tr h="217567">
                <a:tc>
                  <a:txBody>
                    <a:bodyPr/>
                    <a:lstStyle/>
                    <a:p>
                      <a:pPr indent="252095" algn="ctr">
                        <a:lnSpc>
                          <a:spcPct val="150000"/>
                        </a:lnSpc>
                        <a:spcAft>
                          <a:spcPts val="0"/>
                        </a:spcAft>
                      </a:pPr>
                      <a:r>
                        <a:rPr lang="es-EC" sz="1200">
                          <a:effectLst/>
                        </a:rPr>
                        <a:t>MONTECRISTI</a:t>
                      </a:r>
                      <a:endParaRPr lang="es-EC" sz="1200">
                        <a:solidFill>
                          <a:srgbClr val="000000"/>
                        </a:solidFill>
                        <a:effectLst/>
                        <a:latin typeface="Times New Roman" panose="02020603050405020304" pitchFamily="18" charset="0"/>
                        <a:ea typeface="Calibri" panose="020F0502020204030204" pitchFamily="34" charset="0"/>
                      </a:endParaRPr>
                    </a:p>
                  </a:txBody>
                  <a:tcPr marL="38459" marR="38459" marT="0" marB="0" anchor="ctr">
                    <a:solidFill>
                      <a:schemeClr val="bg1"/>
                    </a:solidFill>
                  </a:tcPr>
                </a:tc>
                <a:tc>
                  <a:txBody>
                    <a:bodyPr/>
                    <a:lstStyle/>
                    <a:p>
                      <a:pPr indent="252095" algn="ctr">
                        <a:lnSpc>
                          <a:spcPct val="150000"/>
                        </a:lnSpc>
                        <a:spcAft>
                          <a:spcPts val="0"/>
                        </a:spcAft>
                      </a:pPr>
                      <a:r>
                        <a:rPr lang="es-EC" sz="1200">
                          <a:effectLst/>
                        </a:rPr>
                        <a:t>1</a:t>
                      </a:r>
                      <a:endParaRPr lang="es-EC" sz="1200">
                        <a:solidFill>
                          <a:srgbClr val="000000"/>
                        </a:solidFill>
                        <a:effectLst/>
                        <a:latin typeface="Times New Roman" panose="02020603050405020304" pitchFamily="18" charset="0"/>
                        <a:ea typeface="Calibri" panose="020F0502020204030204" pitchFamily="34" charset="0"/>
                      </a:endParaRPr>
                    </a:p>
                  </a:txBody>
                  <a:tcPr marL="38459" marR="38459" marT="0" marB="0" anchor="ctr">
                    <a:solidFill>
                      <a:schemeClr val="bg1"/>
                    </a:solidFill>
                  </a:tcPr>
                </a:tc>
                <a:tc>
                  <a:txBody>
                    <a:bodyPr/>
                    <a:lstStyle/>
                    <a:p>
                      <a:pPr indent="252095" algn="ctr">
                        <a:lnSpc>
                          <a:spcPct val="150000"/>
                        </a:lnSpc>
                        <a:spcAft>
                          <a:spcPts val="0"/>
                        </a:spcAft>
                      </a:pPr>
                      <a:r>
                        <a:rPr lang="es-EC" sz="1200">
                          <a:effectLst/>
                        </a:rPr>
                        <a:t> -</a:t>
                      </a:r>
                      <a:endParaRPr lang="es-EC" sz="1200">
                        <a:solidFill>
                          <a:srgbClr val="000000"/>
                        </a:solidFill>
                        <a:effectLst/>
                        <a:latin typeface="Times New Roman" panose="02020603050405020304" pitchFamily="18" charset="0"/>
                        <a:ea typeface="Calibri" panose="020F0502020204030204" pitchFamily="34" charset="0"/>
                      </a:endParaRPr>
                    </a:p>
                  </a:txBody>
                  <a:tcPr marL="38459" marR="38459" marT="0" marB="0" anchor="ctr">
                    <a:solidFill>
                      <a:schemeClr val="bg1"/>
                    </a:solidFill>
                  </a:tcPr>
                </a:tc>
                <a:extLst>
                  <a:ext uri="{0D108BD9-81ED-4DB2-BD59-A6C34878D82A}">
                    <a16:rowId xmlns:a16="http://schemas.microsoft.com/office/drawing/2014/main" xmlns="" val="2318102830"/>
                  </a:ext>
                </a:extLst>
              </a:tr>
              <a:tr h="217567">
                <a:tc>
                  <a:txBody>
                    <a:bodyPr/>
                    <a:lstStyle/>
                    <a:p>
                      <a:pPr indent="252095" algn="ctr">
                        <a:lnSpc>
                          <a:spcPct val="150000"/>
                        </a:lnSpc>
                        <a:spcAft>
                          <a:spcPts val="0"/>
                        </a:spcAft>
                      </a:pPr>
                      <a:r>
                        <a:rPr lang="es-EC" sz="1200" dirty="0">
                          <a:effectLst/>
                        </a:rPr>
                        <a:t>OLMEDO</a:t>
                      </a:r>
                      <a:endParaRPr lang="es-EC" sz="1200" dirty="0">
                        <a:solidFill>
                          <a:srgbClr val="000000"/>
                        </a:solidFill>
                        <a:effectLst/>
                        <a:latin typeface="Times New Roman" panose="02020603050405020304" pitchFamily="18" charset="0"/>
                        <a:ea typeface="Calibri" panose="020F0502020204030204" pitchFamily="34" charset="0"/>
                      </a:endParaRPr>
                    </a:p>
                  </a:txBody>
                  <a:tcPr marL="38459" marR="38459" marT="0" marB="0" anchor="ctr">
                    <a:solidFill>
                      <a:schemeClr val="bg1"/>
                    </a:solidFill>
                  </a:tcPr>
                </a:tc>
                <a:tc>
                  <a:txBody>
                    <a:bodyPr/>
                    <a:lstStyle/>
                    <a:p>
                      <a:pPr indent="252095" algn="ctr">
                        <a:lnSpc>
                          <a:spcPct val="150000"/>
                        </a:lnSpc>
                        <a:spcAft>
                          <a:spcPts val="0"/>
                        </a:spcAft>
                      </a:pPr>
                      <a:r>
                        <a:rPr lang="es-EC" sz="1200">
                          <a:effectLst/>
                        </a:rPr>
                        <a:t>1</a:t>
                      </a:r>
                      <a:endParaRPr lang="es-EC" sz="1200">
                        <a:solidFill>
                          <a:srgbClr val="000000"/>
                        </a:solidFill>
                        <a:effectLst/>
                        <a:latin typeface="Times New Roman" panose="02020603050405020304" pitchFamily="18" charset="0"/>
                        <a:ea typeface="Calibri" panose="020F0502020204030204" pitchFamily="34" charset="0"/>
                      </a:endParaRPr>
                    </a:p>
                  </a:txBody>
                  <a:tcPr marL="38459" marR="38459" marT="0" marB="0" anchor="ctr">
                    <a:solidFill>
                      <a:schemeClr val="bg1"/>
                    </a:solidFill>
                  </a:tcPr>
                </a:tc>
                <a:tc>
                  <a:txBody>
                    <a:bodyPr/>
                    <a:lstStyle/>
                    <a:p>
                      <a:pPr indent="252095" algn="ctr">
                        <a:lnSpc>
                          <a:spcPct val="150000"/>
                        </a:lnSpc>
                        <a:spcAft>
                          <a:spcPts val="0"/>
                        </a:spcAft>
                      </a:pPr>
                      <a:r>
                        <a:rPr lang="es-EC" sz="1200">
                          <a:effectLst/>
                        </a:rPr>
                        <a:t> -</a:t>
                      </a:r>
                      <a:endParaRPr lang="es-EC" sz="1200">
                        <a:solidFill>
                          <a:srgbClr val="000000"/>
                        </a:solidFill>
                        <a:effectLst/>
                        <a:latin typeface="Times New Roman" panose="02020603050405020304" pitchFamily="18" charset="0"/>
                        <a:ea typeface="Calibri" panose="020F0502020204030204" pitchFamily="34" charset="0"/>
                      </a:endParaRPr>
                    </a:p>
                  </a:txBody>
                  <a:tcPr marL="38459" marR="38459" marT="0" marB="0" anchor="ctr">
                    <a:solidFill>
                      <a:schemeClr val="bg1"/>
                    </a:solidFill>
                  </a:tcPr>
                </a:tc>
                <a:extLst>
                  <a:ext uri="{0D108BD9-81ED-4DB2-BD59-A6C34878D82A}">
                    <a16:rowId xmlns:a16="http://schemas.microsoft.com/office/drawing/2014/main" xmlns="" val="687615425"/>
                  </a:ext>
                </a:extLst>
              </a:tr>
              <a:tr h="217567">
                <a:tc>
                  <a:txBody>
                    <a:bodyPr/>
                    <a:lstStyle/>
                    <a:p>
                      <a:pPr indent="252095" algn="ctr">
                        <a:lnSpc>
                          <a:spcPct val="150000"/>
                        </a:lnSpc>
                        <a:spcAft>
                          <a:spcPts val="0"/>
                        </a:spcAft>
                      </a:pPr>
                      <a:r>
                        <a:rPr lang="es-EC" sz="1200">
                          <a:effectLst/>
                        </a:rPr>
                        <a:t>PEDERNALES</a:t>
                      </a:r>
                      <a:endParaRPr lang="es-EC" sz="1200">
                        <a:solidFill>
                          <a:srgbClr val="000000"/>
                        </a:solidFill>
                        <a:effectLst/>
                        <a:latin typeface="Times New Roman" panose="02020603050405020304" pitchFamily="18" charset="0"/>
                        <a:ea typeface="Calibri" panose="020F0502020204030204" pitchFamily="34" charset="0"/>
                      </a:endParaRPr>
                    </a:p>
                  </a:txBody>
                  <a:tcPr marL="38459" marR="38459" marT="0" marB="0" anchor="ctr">
                    <a:solidFill>
                      <a:schemeClr val="bg1"/>
                    </a:solidFill>
                  </a:tcPr>
                </a:tc>
                <a:tc>
                  <a:txBody>
                    <a:bodyPr/>
                    <a:lstStyle/>
                    <a:p>
                      <a:pPr indent="252095" algn="ctr">
                        <a:lnSpc>
                          <a:spcPct val="150000"/>
                        </a:lnSpc>
                        <a:spcAft>
                          <a:spcPts val="0"/>
                        </a:spcAft>
                      </a:pPr>
                      <a:r>
                        <a:rPr lang="es-EC" sz="1200">
                          <a:effectLst/>
                        </a:rPr>
                        <a:t>1</a:t>
                      </a:r>
                      <a:endParaRPr lang="es-EC" sz="1200">
                        <a:solidFill>
                          <a:srgbClr val="000000"/>
                        </a:solidFill>
                        <a:effectLst/>
                        <a:latin typeface="Times New Roman" panose="02020603050405020304" pitchFamily="18" charset="0"/>
                        <a:ea typeface="Calibri" panose="020F0502020204030204" pitchFamily="34" charset="0"/>
                      </a:endParaRPr>
                    </a:p>
                  </a:txBody>
                  <a:tcPr marL="38459" marR="38459" marT="0" marB="0" anchor="ctr">
                    <a:solidFill>
                      <a:schemeClr val="bg1"/>
                    </a:solidFill>
                  </a:tcPr>
                </a:tc>
                <a:tc>
                  <a:txBody>
                    <a:bodyPr/>
                    <a:lstStyle/>
                    <a:p>
                      <a:pPr indent="252095" algn="ctr">
                        <a:lnSpc>
                          <a:spcPct val="150000"/>
                        </a:lnSpc>
                        <a:spcAft>
                          <a:spcPts val="0"/>
                        </a:spcAft>
                      </a:pPr>
                      <a:r>
                        <a:rPr lang="es-EC" sz="1200">
                          <a:effectLst/>
                        </a:rPr>
                        <a:t> -</a:t>
                      </a:r>
                      <a:endParaRPr lang="es-EC" sz="1200">
                        <a:solidFill>
                          <a:srgbClr val="000000"/>
                        </a:solidFill>
                        <a:effectLst/>
                        <a:latin typeface="Times New Roman" panose="02020603050405020304" pitchFamily="18" charset="0"/>
                        <a:ea typeface="Calibri" panose="020F0502020204030204" pitchFamily="34" charset="0"/>
                      </a:endParaRPr>
                    </a:p>
                  </a:txBody>
                  <a:tcPr marL="38459" marR="38459" marT="0" marB="0" anchor="ctr">
                    <a:solidFill>
                      <a:schemeClr val="bg1"/>
                    </a:solidFill>
                  </a:tcPr>
                </a:tc>
                <a:extLst>
                  <a:ext uri="{0D108BD9-81ED-4DB2-BD59-A6C34878D82A}">
                    <a16:rowId xmlns:a16="http://schemas.microsoft.com/office/drawing/2014/main" xmlns="" val="3477035314"/>
                  </a:ext>
                </a:extLst>
              </a:tr>
              <a:tr h="435134">
                <a:tc>
                  <a:txBody>
                    <a:bodyPr/>
                    <a:lstStyle/>
                    <a:p>
                      <a:pPr indent="252095" algn="ctr">
                        <a:lnSpc>
                          <a:spcPct val="150000"/>
                        </a:lnSpc>
                        <a:spcAft>
                          <a:spcPts val="0"/>
                        </a:spcAft>
                      </a:pPr>
                      <a:r>
                        <a:rPr lang="es-EC" sz="1200">
                          <a:effectLst/>
                        </a:rPr>
                        <a:t>PUERTO LOPEZ</a:t>
                      </a:r>
                      <a:endParaRPr lang="es-EC" sz="1200">
                        <a:solidFill>
                          <a:srgbClr val="000000"/>
                        </a:solidFill>
                        <a:effectLst/>
                        <a:latin typeface="Times New Roman" panose="02020603050405020304" pitchFamily="18" charset="0"/>
                        <a:ea typeface="Calibri" panose="020F0502020204030204" pitchFamily="34" charset="0"/>
                      </a:endParaRPr>
                    </a:p>
                  </a:txBody>
                  <a:tcPr marL="38459" marR="38459" marT="0" marB="0" anchor="ctr">
                    <a:solidFill>
                      <a:schemeClr val="bg1"/>
                    </a:solidFill>
                  </a:tcPr>
                </a:tc>
                <a:tc>
                  <a:txBody>
                    <a:bodyPr/>
                    <a:lstStyle/>
                    <a:p>
                      <a:pPr indent="252095" algn="ctr">
                        <a:lnSpc>
                          <a:spcPct val="150000"/>
                        </a:lnSpc>
                        <a:spcAft>
                          <a:spcPts val="0"/>
                        </a:spcAft>
                      </a:pPr>
                      <a:r>
                        <a:rPr lang="es-EC" sz="1200">
                          <a:effectLst/>
                        </a:rPr>
                        <a:t>1</a:t>
                      </a:r>
                      <a:endParaRPr lang="es-EC" sz="1200">
                        <a:solidFill>
                          <a:srgbClr val="000000"/>
                        </a:solidFill>
                        <a:effectLst/>
                        <a:latin typeface="Times New Roman" panose="02020603050405020304" pitchFamily="18" charset="0"/>
                        <a:ea typeface="Calibri" panose="020F0502020204030204" pitchFamily="34" charset="0"/>
                      </a:endParaRPr>
                    </a:p>
                  </a:txBody>
                  <a:tcPr marL="38459" marR="38459" marT="0" marB="0" anchor="ctr">
                    <a:solidFill>
                      <a:schemeClr val="bg1"/>
                    </a:solidFill>
                  </a:tcPr>
                </a:tc>
                <a:tc>
                  <a:txBody>
                    <a:bodyPr/>
                    <a:lstStyle/>
                    <a:p>
                      <a:pPr indent="252095" algn="ctr">
                        <a:lnSpc>
                          <a:spcPct val="150000"/>
                        </a:lnSpc>
                        <a:spcAft>
                          <a:spcPts val="0"/>
                        </a:spcAft>
                      </a:pPr>
                      <a:r>
                        <a:rPr lang="es-EC" sz="1200">
                          <a:effectLst/>
                        </a:rPr>
                        <a:t>1</a:t>
                      </a:r>
                      <a:endParaRPr lang="es-EC" sz="1200">
                        <a:solidFill>
                          <a:srgbClr val="000000"/>
                        </a:solidFill>
                        <a:effectLst/>
                        <a:latin typeface="Times New Roman" panose="02020603050405020304" pitchFamily="18" charset="0"/>
                        <a:ea typeface="Calibri" panose="020F0502020204030204" pitchFamily="34" charset="0"/>
                      </a:endParaRPr>
                    </a:p>
                  </a:txBody>
                  <a:tcPr marL="38459" marR="38459" marT="0" marB="0" anchor="ctr">
                    <a:solidFill>
                      <a:schemeClr val="bg1"/>
                    </a:solidFill>
                  </a:tcPr>
                </a:tc>
                <a:extLst>
                  <a:ext uri="{0D108BD9-81ED-4DB2-BD59-A6C34878D82A}">
                    <a16:rowId xmlns:a16="http://schemas.microsoft.com/office/drawing/2014/main" xmlns="" val="1896301586"/>
                  </a:ext>
                </a:extLst>
              </a:tr>
              <a:tr h="217567">
                <a:tc>
                  <a:txBody>
                    <a:bodyPr/>
                    <a:lstStyle/>
                    <a:p>
                      <a:pPr indent="252095" algn="ctr">
                        <a:lnSpc>
                          <a:spcPct val="150000"/>
                        </a:lnSpc>
                        <a:spcAft>
                          <a:spcPts val="0"/>
                        </a:spcAft>
                      </a:pPr>
                      <a:r>
                        <a:rPr lang="es-EC" sz="1200">
                          <a:effectLst/>
                        </a:rPr>
                        <a:t>SANTA ANA</a:t>
                      </a:r>
                      <a:endParaRPr lang="es-EC" sz="1200">
                        <a:solidFill>
                          <a:srgbClr val="000000"/>
                        </a:solidFill>
                        <a:effectLst/>
                        <a:latin typeface="Times New Roman" panose="02020603050405020304" pitchFamily="18" charset="0"/>
                        <a:ea typeface="Calibri" panose="020F0502020204030204" pitchFamily="34" charset="0"/>
                      </a:endParaRPr>
                    </a:p>
                  </a:txBody>
                  <a:tcPr marL="38459" marR="38459" marT="0" marB="0" anchor="ctr">
                    <a:solidFill>
                      <a:schemeClr val="bg1"/>
                    </a:solidFill>
                  </a:tcPr>
                </a:tc>
                <a:tc>
                  <a:txBody>
                    <a:bodyPr/>
                    <a:lstStyle/>
                    <a:p>
                      <a:pPr indent="252095" algn="ctr">
                        <a:lnSpc>
                          <a:spcPct val="150000"/>
                        </a:lnSpc>
                        <a:spcAft>
                          <a:spcPts val="0"/>
                        </a:spcAft>
                      </a:pPr>
                      <a:r>
                        <a:rPr lang="es-EC" sz="1200">
                          <a:effectLst/>
                        </a:rPr>
                        <a:t>1</a:t>
                      </a:r>
                      <a:endParaRPr lang="es-EC" sz="1200">
                        <a:solidFill>
                          <a:srgbClr val="000000"/>
                        </a:solidFill>
                        <a:effectLst/>
                        <a:latin typeface="Times New Roman" panose="02020603050405020304" pitchFamily="18" charset="0"/>
                        <a:ea typeface="Calibri" panose="020F0502020204030204" pitchFamily="34" charset="0"/>
                      </a:endParaRPr>
                    </a:p>
                  </a:txBody>
                  <a:tcPr marL="38459" marR="38459" marT="0" marB="0" anchor="ctr">
                    <a:solidFill>
                      <a:schemeClr val="bg1"/>
                    </a:solidFill>
                  </a:tcPr>
                </a:tc>
                <a:tc>
                  <a:txBody>
                    <a:bodyPr/>
                    <a:lstStyle/>
                    <a:p>
                      <a:pPr indent="252095" algn="ctr">
                        <a:lnSpc>
                          <a:spcPct val="150000"/>
                        </a:lnSpc>
                        <a:spcAft>
                          <a:spcPts val="0"/>
                        </a:spcAft>
                      </a:pPr>
                      <a:r>
                        <a:rPr lang="es-EC" sz="1200">
                          <a:effectLst/>
                        </a:rPr>
                        <a:t>-</a:t>
                      </a:r>
                      <a:endParaRPr lang="es-EC" sz="1200">
                        <a:solidFill>
                          <a:srgbClr val="000000"/>
                        </a:solidFill>
                        <a:effectLst/>
                        <a:latin typeface="Times New Roman" panose="02020603050405020304" pitchFamily="18" charset="0"/>
                        <a:ea typeface="Calibri" panose="020F0502020204030204" pitchFamily="34" charset="0"/>
                      </a:endParaRPr>
                    </a:p>
                  </a:txBody>
                  <a:tcPr marL="38459" marR="38459" marT="0" marB="0" anchor="ctr">
                    <a:solidFill>
                      <a:schemeClr val="bg1"/>
                    </a:solidFill>
                  </a:tcPr>
                </a:tc>
                <a:extLst>
                  <a:ext uri="{0D108BD9-81ED-4DB2-BD59-A6C34878D82A}">
                    <a16:rowId xmlns:a16="http://schemas.microsoft.com/office/drawing/2014/main" xmlns="" val="2039010004"/>
                  </a:ext>
                </a:extLst>
              </a:tr>
              <a:tr h="217567">
                <a:tc>
                  <a:txBody>
                    <a:bodyPr/>
                    <a:lstStyle/>
                    <a:p>
                      <a:pPr indent="252095" algn="ctr">
                        <a:lnSpc>
                          <a:spcPct val="150000"/>
                        </a:lnSpc>
                        <a:spcAft>
                          <a:spcPts val="0"/>
                        </a:spcAft>
                      </a:pPr>
                      <a:r>
                        <a:rPr lang="es-EC" sz="1200">
                          <a:effectLst/>
                        </a:rPr>
                        <a:t>EL CARMEN</a:t>
                      </a:r>
                      <a:endParaRPr lang="es-EC" sz="1200">
                        <a:solidFill>
                          <a:srgbClr val="000000"/>
                        </a:solidFill>
                        <a:effectLst/>
                        <a:latin typeface="Times New Roman" panose="02020603050405020304" pitchFamily="18" charset="0"/>
                        <a:ea typeface="Calibri" panose="020F0502020204030204" pitchFamily="34" charset="0"/>
                      </a:endParaRPr>
                    </a:p>
                  </a:txBody>
                  <a:tcPr marL="38459" marR="38459" marT="0" marB="0" anchor="ctr">
                    <a:solidFill>
                      <a:schemeClr val="bg1"/>
                    </a:solidFill>
                  </a:tcPr>
                </a:tc>
                <a:tc>
                  <a:txBody>
                    <a:bodyPr/>
                    <a:lstStyle/>
                    <a:p>
                      <a:pPr indent="252095" algn="ctr">
                        <a:lnSpc>
                          <a:spcPct val="150000"/>
                        </a:lnSpc>
                        <a:spcAft>
                          <a:spcPts val="0"/>
                        </a:spcAft>
                      </a:pPr>
                      <a:r>
                        <a:rPr lang="es-EC" sz="1200">
                          <a:effectLst/>
                        </a:rPr>
                        <a:t>2</a:t>
                      </a:r>
                      <a:endParaRPr lang="es-EC" sz="1200">
                        <a:solidFill>
                          <a:srgbClr val="000000"/>
                        </a:solidFill>
                        <a:effectLst/>
                        <a:latin typeface="Times New Roman" panose="02020603050405020304" pitchFamily="18" charset="0"/>
                        <a:ea typeface="Calibri" panose="020F0502020204030204" pitchFamily="34" charset="0"/>
                      </a:endParaRPr>
                    </a:p>
                  </a:txBody>
                  <a:tcPr marL="38459" marR="38459" marT="0" marB="0" anchor="ctr">
                    <a:solidFill>
                      <a:schemeClr val="bg1"/>
                    </a:solidFill>
                  </a:tcPr>
                </a:tc>
                <a:tc>
                  <a:txBody>
                    <a:bodyPr/>
                    <a:lstStyle/>
                    <a:p>
                      <a:pPr indent="252095" algn="ctr">
                        <a:lnSpc>
                          <a:spcPct val="150000"/>
                        </a:lnSpc>
                        <a:spcAft>
                          <a:spcPts val="0"/>
                        </a:spcAft>
                      </a:pPr>
                      <a:r>
                        <a:rPr lang="es-EC" sz="1200">
                          <a:effectLst/>
                        </a:rPr>
                        <a:t>-</a:t>
                      </a:r>
                      <a:endParaRPr lang="es-EC" sz="1200">
                        <a:solidFill>
                          <a:srgbClr val="000000"/>
                        </a:solidFill>
                        <a:effectLst/>
                        <a:latin typeface="Times New Roman" panose="02020603050405020304" pitchFamily="18" charset="0"/>
                        <a:ea typeface="Calibri" panose="020F0502020204030204" pitchFamily="34" charset="0"/>
                      </a:endParaRPr>
                    </a:p>
                  </a:txBody>
                  <a:tcPr marL="38459" marR="38459" marT="0" marB="0" anchor="ctr">
                    <a:solidFill>
                      <a:schemeClr val="bg1"/>
                    </a:solidFill>
                  </a:tcPr>
                </a:tc>
                <a:extLst>
                  <a:ext uri="{0D108BD9-81ED-4DB2-BD59-A6C34878D82A}">
                    <a16:rowId xmlns:a16="http://schemas.microsoft.com/office/drawing/2014/main" xmlns="" val="3599488772"/>
                  </a:ext>
                </a:extLst>
              </a:tr>
              <a:tr h="217567">
                <a:tc>
                  <a:txBody>
                    <a:bodyPr/>
                    <a:lstStyle/>
                    <a:p>
                      <a:pPr indent="252095" algn="ctr">
                        <a:lnSpc>
                          <a:spcPct val="150000"/>
                        </a:lnSpc>
                        <a:spcAft>
                          <a:spcPts val="0"/>
                        </a:spcAft>
                      </a:pPr>
                      <a:r>
                        <a:rPr lang="es-EC" sz="1200">
                          <a:effectLst/>
                        </a:rPr>
                        <a:t>PAJAN</a:t>
                      </a:r>
                      <a:endParaRPr lang="es-EC" sz="1200">
                        <a:solidFill>
                          <a:srgbClr val="000000"/>
                        </a:solidFill>
                        <a:effectLst/>
                        <a:latin typeface="Times New Roman" panose="02020603050405020304" pitchFamily="18" charset="0"/>
                        <a:ea typeface="Calibri" panose="020F0502020204030204" pitchFamily="34" charset="0"/>
                      </a:endParaRPr>
                    </a:p>
                  </a:txBody>
                  <a:tcPr marL="38459" marR="38459" marT="0" marB="0" anchor="ctr">
                    <a:solidFill>
                      <a:schemeClr val="bg1"/>
                    </a:solidFill>
                  </a:tcPr>
                </a:tc>
                <a:tc>
                  <a:txBody>
                    <a:bodyPr/>
                    <a:lstStyle/>
                    <a:p>
                      <a:pPr indent="252095" algn="ctr">
                        <a:lnSpc>
                          <a:spcPct val="150000"/>
                        </a:lnSpc>
                        <a:spcAft>
                          <a:spcPts val="0"/>
                        </a:spcAft>
                      </a:pPr>
                      <a:r>
                        <a:rPr lang="es-EC" sz="1200">
                          <a:effectLst/>
                        </a:rPr>
                        <a:t>3</a:t>
                      </a:r>
                      <a:endParaRPr lang="es-EC" sz="1200">
                        <a:solidFill>
                          <a:srgbClr val="000000"/>
                        </a:solidFill>
                        <a:effectLst/>
                        <a:latin typeface="Times New Roman" panose="02020603050405020304" pitchFamily="18" charset="0"/>
                        <a:ea typeface="Calibri" panose="020F0502020204030204" pitchFamily="34" charset="0"/>
                      </a:endParaRPr>
                    </a:p>
                  </a:txBody>
                  <a:tcPr marL="38459" marR="38459" marT="0" marB="0" anchor="ctr">
                    <a:solidFill>
                      <a:schemeClr val="bg1"/>
                    </a:solidFill>
                  </a:tcPr>
                </a:tc>
                <a:tc>
                  <a:txBody>
                    <a:bodyPr/>
                    <a:lstStyle/>
                    <a:p>
                      <a:pPr indent="252095" algn="ctr">
                        <a:lnSpc>
                          <a:spcPct val="150000"/>
                        </a:lnSpc>
                        <a:spcAft>
                          <a:spcPts val="0"/>
                        </a:spcAft>
                      </a:pPr>
                      <a:r>
                        <a:rPr lang="es-EC" sz="1200">
                          <a:effectLst/>
                        </a:rPr>
                        <a:t> -</a:t>
                      </a:r>
                      <a:endParaRPr lang="es-EC" sz="1200">
                        <a:solidFill>
                          <a:srgbClr val="000000"/>
                        </a:solidFill>
                        <a:effectLst/>
                        <a:latin typeface="Times New Roman" panose="02020603050405020304" pitchFamily="18" charset="0"/>
                        <a:ea typeface="Calibri" panose="020F0502020204030204" pitchFamily="34" charset="0"/>
                      </a:endParaRPr>
                    </a:p>
                  </a:txBody>
                  <a:tcPr marL="38459" marR="38459" marT="0" marB="0" anchor="ctr">
                    <a:solidFill>
                      <a:schemeClr val="bg1"/>
                    </a:solidFill>
                  </a:tcPr>
                </a:tc>
                <a:extLst>
                  <a:ext uri="{0D108BD9-81ED-4DB2-BD59-A6C34878D82A}">
                    <a16:rowId xmlns:a16="http://schemas.microsoft.com/office/drawing/2014/main" xmlns="" val="117389849"/>
                  </a:ext>
                </a:extLst>
              </a:tr>
              <a:tr h="217567">
                <a:tc>
                  <a:txBody>
                    <a:bodyPr/>
                    <a:lstStyle/>
                    <a:p>
                      <a:pPr indent="252095" algn="ctr">
                        <a:lnSpc>
                          <a:spcPct val="150000"/>
                        </a:lnSpc>
                        <a:spcAft>
                          <a:spcPts val="0"/>
                        </a:spcAft>
                      </a:pPr>
                      <a:r>
                        <a:rPr lang="es-EC" sz="1200">
                          <a:effectLst/>
                        </a:rPr>
                        <a:t>MANTA</a:t>
                      </a:r>
                      <a:endParaRPr lang="es-EC" sz="1200">
                        <a:solidFill>
                          <a:srgbClr val="000000"/>
                        </a:solidFill>
                        <a:effectLst/>
                        <a:latin typeface="Times New Roman" panose="02020603050405020304" pitchFamily="18" charset="0"/>
                        <a:ea typeface="Calibri" panose="020F0502020204030204" pitchFamily="34" charset="0"/>
                      </a:endParaRPr>
                    </a:p>
                  </a:txBody>
                  <a:tcPr marL="38459" marR="38459" marT="0" marB="0" anchor="ctr">
                    <a:solidFill>
                      <a:schemeClr val="bg1"/>
                    </a:solidFill>
                  </a:tcPr>
                </a:tc>
                <a:tc>
                  <a:txBody>
                    <a:bodyPr/>
                    <a:lstStyle/>
                    <a:p>
                      <a:pPr indent="252095" algn="ctr">
                        <a:lnSpc>
                          <a:spcPct val="150000"/>
                        </a:lnSpc>
                        <a:spcAft>
                          <a:spcPts val="0"/>
                        </a:spcAft>
                      </a:pPr>
                      <a:r>
                        <a:rPr lang="es-EC" sz="1200">
                          <a:effectLst/>
                        </a:rPr>
                        <a:t>4</a:t>
                      </a:r>
                      <a:endParaRPr lang="es-EC" sz="1200">
                        <a:solidFill>
                          <a:srgbClr val="000000"/>
                        </a:solidFill>
                        <a:effectLst/>
                        <a:latin typeface="Times New Roman" panose="02020603050405020304" pitchFamily="18" charset="0"/>
                        <a:ea typeface="Calibri" panose="020F0502020204030204" pitchFamily="34" charset="0"/>
                      </a:endParaRPr>
                    </a:p>
                  </a:txBody>
                  <a:tcPr marL="38459" marR="38459" marT="0" marB="0" anchor="ctr">
                    <a:solidFill>
                      <a:schemeClr val="bg1"/>
                    </a:solidFill>
                  </a:tcPr>
                </a:tc>
                <a:tc>
                  <a:txBody>
                    <a:bodyPr/>
                    <a:lstStyle/>
                    <a:p>
                      <a:pPr indent="252095" algn="ctr">
                        <a:lnSpc>
                          <a:spcPct val="150000"/>
                        </a:lnSpc>
                        <a:spcAft>
                          <a:spcPts val="0"/>
                        </a:spcAft>
                      </a:pPr>
                      <a:r>
                        <a:rPr lang="es-EC" sz="1200">
                          <a:effectLst/>
                        </a:rPr>
                        <a:t>10</a:t>
                      </a:r>
                      <a:endParaRPr lang="es-EC" sz="1200">
                        <a:solidFill>
                          <a:srgbClr val="000000"/>
                        </a:solidFill>
                        <a:effectLst/>
                        <a:latin typeface="Times New Roman" panose="02020603050405020304" pitchFamily="18" charset="0"/>
                        <a:ea typeface="Calibri" panose="020F0502020204030204" pitchFamily="34" charset="0"/>
                      </a:endParaRPr>
                    </a:p>
                  </a:txBody>
                  <a:tcPr marL="38459" marR="38459" marT="0" marB="0" anchor="ctr">
                    <a:solidFill>
                      <a:schemeClr val="bg1"/>
                    </a:solidFill>
                  </a:tcPr>
                </a:tc>
                <a:extLst>
                  <a:ext uri="{0D108BD9-81ED-4DB2-BD59-A6C34878D82A}">
                    <a16:rowId xmlns:a16="http://schemas.microsoft.com/office/drawing/2014/main" xmlns="" val="2536770196"/>
                  </a:ext>
                </a:extLst>
              </a:tr>
              <a:tr h="217567">
                <a:tc>
                  <a:txBody>
                    <a:bodyPr/>
                    <a:lstStyle/>
                    <a:p>
                      <a:pPr indent="252095" algn="ctr">
                        <a:lnSpc>
                          <a:spcPct val="150000"/>
                        </a:lnSpc>
                        <a:spcAft>
                          <a:spcPts val="0"/>
                        </a:spcAft>
                      </a:pPr>
                      <a:r>
                        <a:rPr lang="es-EC" sz="1200">
                          <a:effectLst/>
                        </a:rPr>
                        <a:t>SUCRE</a:t>
                      </a:r>
                      <a:endParaRPr lang="es-EC" sz="1200">
                        <a:solidFill>
                          <a:srgbClr val="000000"/>
                        </a:solidFill>
                        <a:effectLst/>
                        <a:latin typeface="Times New Roman" panose="02020603050405020304" pitchFamily="18" charset="0"/>
                        <a:ea typeface="Calibri" panose="020F0502020204030204" pitchFamily="34" charset="0"/>
                      </a:endParaRPr>
                    </a:p>
                  </a:txBody>
                  <a:tcPr marL="38459" marR="38459" marT="0" marB="0" anchor="ctr">
                    <a:solidFill>
                      <a:schemeClr val="bg1"/>
                    </a:solidFill>
                  </a:tcPr>
                </a:tc>
                <a:tc>
                  <a:txBody>
                    <a:bodyPr/>
                    <a:lstStyle/>
                    <a:p>
                      <a:pPr indent="252095" algn="ctr">
                        <a:lnSpc>
                          <a:spcPct val="150000"/>
                        </a:lnSpc>
                        <a:spcAft>
                          <a:spcPts val="0"/>
                        </a:spcAft>
                      </a:pPr>
                      <a:r>
                        <a:rPr lang="es-EC" sz="1200">
                          <a:effectLst/>
                        </a:rPr>
                        <a:t>4</a:t>
                      </a:r>
                      <a:endParaRPr lang="es-EC" sz="1200">
                        <a:solidFill>
                          <a:srgbClr val="000000"/>
                        </a:solidFill>
                        <a:effectLst/>
                        <a:latin typeface="Times New Roman" panose="02020603050405020304" pitchFamily="18" charset="0"/>
                        <a:ea typeface="Calibri" panose="020F0502020204030204" pitchFamily="34" charset="0"/>
                      </a:endParaRPr>
                    </a:p>
                  </a:txBody>
                  <a:tcPr marL="38459" marR="38459" marT="0" marB="0" anchor="ctr">
                    <a:solidFill>
                      <a:schemeClr val="bg1"/>
                    </a:solidFill>
                  </a:tcPr>
                </a:tc>
                <a:tc>
                  <a:txBody>
                    <a:bodyPr/>
                    <a:lstStyle/>
                    <a:p>
                      <a:pPr indent="252095" algn="ctr">
                        <a:lnSpc>
                          <a:spcPct val="150000"/>
                        </a:lnSpc>
                        <a:spcAft>
                          <a:spcPts val="0"/>
                        </a:spcAft>
                      </a:pPr>
                      <a:r>
                        <a:rPr lang="es-EC" sz="1200">
                          <a:effectLst/>
                        </a:rPr>
                        <a:t>-</a:t>
                      </a:r>
                      <a:endParaRPr lang="es-EC" sz="1200">
                        <a:solidFill>
                          <a:srgbClr val="000000"/>
                        </a:solidFill>
                        <a:effectLst/>
                        <a:latin typeface="Times New Roman" panose="02020603050405020304" pitchFamily="18" charset="0"/>
                        <a:ea typeface="Calibri" panose="020F0502020204030204" pitchFamily="34" charset="0"/>
                      </a:endParaRPr>
                    </a:p>
                  </a:txBody>
                  <a:tcPr marL="38459" marR="38459" marT="0" marB="0" anchor="ctr">
                    <a:solidFill>
                      <a:schemeClr val="bg1"/>
                    </a:solidFill>
                  </a:tcPr>
                </a:tc>
                <a:extLst>
                  <a:ext uri="{0D108BD9-81ED-4DB2-BD59-A6C34878D82A}">
                    <a16:rowId xmlns:a16="http://schemas.microsoft.com/office/drawing/2014/main" xmlns="" val="2344328215"/>
                  </a:ext>
                </a:extLst>
              </a:tr>
              <a:tr h="217567">
                <a:tc>
                  <a:txBody>
                    <a:bodyPr/>
                    <a:lstStyle/>
                    <a:p>
                      <a:pPr indent="252095" algn="ctr">
                        <a:lnSpc>
                          <a:spcPct val="150000"/>
                        </a:lnSpc>
                        <a:spcAft>
                          <a:spcPts val="0"/>
                        </a:spcAft>
                      </a:pPr>
                      <a:r>
                        <a:rPr lang="es-EC" sz="1200">
                          <a:effectLst/>
                        </a:rPr>
                        <a:t>JIPIJAPA</a:t>
                      </a:r>
                      <a:endParaRPr lang="es-EC" sz="1200">
                        <a:solidFill>
                          <a:srgbClr val="000000"/>
                        </a:solidFill>
                        <a:effectLst/>
                        <a:latin typeface="Times New Roman" panose="02020603050405020304" pitchFamily="18" charset="0"/>
                        <a:ea typeface="Calibri" panose="020F0502020204030204" pitchFamily="34" charset="0"/>
                      </a:endParaRPr>
                    </a:p>
                  </a:txBody>
                  <a:tcPr marL="38459" marR="38459" marT="0" marB="0" anchor="ctr">
                    <a:solidFill>
                      <a:schemeClr val="bg1"/>
                    </a:solidFill>
                  </a:tcPr>
                </a:tc>
                <a:tc>
                  <a:txBody>
                    <a:bodyPr/>
                    <a:lstStyle/>
                    <a:p>
                      <a:pPr indent="252095" algn="ctr">
                        <a:lnSpc>
                          <a:spcPct val="150000"/>
                        </a:lnSpc>
                        <a:spcAft>
                          <a:spcPts val="0"/>
                        </a:spcAft>
                      </a:pPr>
                      <a:r>
                        <a:rPr lang="es-EC" sz="1200">
                          <a:effectLst/>
                        </a:rPr>
                        <a:t>7</a:t>
                      </a:r>
                      <a:endParaRPr lang="es-EC" sz="1200">
                        <a:solidFill>
                          <a:srgbClr val="000000"/>
                        </a:solidFill>
                        <a:effectLst/>
                        <a:latin typeface="Times New Roman" panose="02020603050405020304" pitchFamily="18" charset="0"/>
                        <a:ea typeface="Calibri" panose="020F0502020204030204" pitchFamily="34" charset="0"/>
                      </a:endParaRPr>
                    </a:p>
                  </a:txBody>
                  <a:tcPr marL="38459" marR="38459" marT="0" marB="0" anchor="ctr">
                    <a:solidFill>
                      <a:schemeClr val="bg1"/>
                    </a:solidFill>
                  </a:tcPr>
                </a:tc>
                <a:tc>
                  <a:txBody>
                    <a:bodyPr/>
                    <a:lstStyle/>
                    <a:p>
                      <a:pPr indent="252095" algn="ctr">
                        <a:lnSpc>
                          <a:spcPct val="150000"/>
                        </a:lnSpc>
                        <a:spcAft>
                          <a:spcPts val="0"/>
                        </a:spcAft>
                      </a:pPr>
                      <a:r>
                        <a:rPr lang="es-EC" sz="1200">
                          <a:effectLst/>
                        </a:rPr>
                        <a:t>3</a:t>
                      </a:r>
                      <a:endParaRPr lang="es-EC" sz="1200">
                        <a:solidFill>
                          <a:srgbClr val="000000"/>
                        </a:solidFill>
                        <a:effectLst/>
                        <a:latin typeface="Times New Roman" panose="02020603050405020304" pitchFamily="18" charset="0"/>
                        <a:ea typeface="Calibri" panose="020F0502020204030204" pitchFamily="34" charset="0"/>
                      </a:endParaRPr>
                    </a:p>
                  </a:txBody>
                  <a:tcPr marL="38459" marR="38459" marT="0" marB="0" anchor="ctr">
                    <a:solidFill>
                      <a:schemeClr val="bg1"/>
                    </a:solidFill>
                  </a:tcPr>
                </a:tc>
                <a:extLst>
                  <a:ext uri="{0D108BD9-81ED-4DB2-BD59-A6C34878D82A}">
                    <a16:rowId xmlns:a16="http://schemas.microsoft.com/office/drawing/2014/main" xmlns="" val="4269205256"/>
                  </a:ext>
                </a:extLst>
              </a:tr>
              <a:tr h="217567">
                <a:tc>
                  <a:txBody>
                    <a:bodyPr/>
                    <a:lstStyle/>
                    <a:p>
                      <a:pPr indent="252095" algn="ctr">
                        <a:lnSpc>
                          <a:spcPct val="150000"/>
                        </a:lnSpc>
                        <a:spcAft>
                          <a:spcPts val="0"/>
                        </a:spcAft>
                      </a:pPr>
                      <a:r>
                        <a:rPr lang="es-EC" sz="1200">
                          <a:effectLst/>
                        </a:rPr>
                        <a:t>PORTOVIEJO</a:t>
                      </a:r>
                      <a:endParaRPr lang="es-EC" sz="1200">
                        <a:solidFill>
                          <a:srgbClr val="000000"/>
                        </a:solidFill>
                        <a:effectLst/>
                        <a:latin typeface="Times New Roman" panose="02020603050405020304" pitchFamily="18" charset="0"/>
                        <a:ea typeface="Calibri" panose="020F0502020204030204" pitchFamily="34" charset="0"/>
                      </a:endParaRPr>
                    </a:p>
                  </a:txBody>
                  <a:tcPr marL="38459" marR="38459" marT="0" marB="0" anchor="ctr">
                    <a:solidFill>
                      <a:schemeClr val="bg1"/>
                    </a:solidFill>
                  </a:tcPr>
                </a:tc>
                <a:tc>
                  <a:txBody>
                    <a:bodyPr/>
                    <a:lstStyle/>
                    <a:p>
                      <a:pPr indent="252095" algn="ctr">
                        <a:lnSpc>
                          <a:spcPct val="150000"/>
                        </a:lnSpc>
                        <a:spcAft>
                          <a:spcPts val="0"/>
                        </a:spcAft>
                      </a:pPr>
                      <a:r>
                        <a:rPr lang="es-EC" sz="1200">
                          <a:effectLst/>
                        </a:rPr>
                        <a:t>8</a:t>
                      </a:r>
                      <a:endParaRPr lang="es-EC" sz="1200">
                        <a:solidFill>
                          <a:srgbClr val="000000"/>
                        </a:solidFill>
                        <a:effectLst/>
                        <a:latin typeface="Times New Roman" panose="02020603050405020304" pitchFamily="18" charset="0"/>
                        <a:ea typeface="Calibri" panose="020F0502020204030204" pitchFamily="34" charset="0"/>
                      </a:endParaRPr>
                    </a:p>
                  </a:txBody>
                  <a:tcPr marL="38459" marR="38459" marT="0" marB="0" anchor="ctr">
                    <a:solidFill>
                      <a:schemeClr val="bg1"/>
                    </a:solidFill>
                  </a:tcPr>
                </a:tc>
                <a:tc>
                  <a:txBody>
                    <a:bodyPr/>
                    <a:lstStyle/>
                    <a:p>
                      <a:pPr indent="252095" algn="ctr">
                        <a:lnSpc>
                          <a:spcPct val="150000"/>
                        </a:lnSpc>
                        <a:spcAft>
                          <a:spcPts val="0"/>
                        </a:spcAft>
                      </a:pPr>
                      <a:r>
                        <a:rPr lang="es-EC" sz="1200">
                          <a:effectLst/>
                        </a:rPr>
                        <a:t>4</a:t>
                      </a:r>
                      <a:endParaRPr lang="es-EC" sz="1200">
                        <a:solidFill>
                          <a:srgbClr val="000000"/>
                        </a:solidFill>
                        <a:effectLst/>
                        <a:latin typeface="Times New Roman" panose="02020603050405020304" pitchFamily="18" charset="0"/>
                        <a:ea typeface="Calibri" panose="020F0502020204030204" pitchFamily="34" charset="0"/>
                      </a:endParaRPr>
                    </a:p>
                  </a:txBody>
                  <a:tcPr marL="38459" marR="38459" marT="0" marB="0" anchor="ctr">
                    <a:solidFill>
                      <a:schemeClr val="bg1"/>
                    </a:solidFill>
                  </a:tcPr>
                </a:tc>
                <a:extLst>
                  <a:ext uri="{0D108BD9-81ED-4DB2-BD59-A6C34878D82A}">
                    <a16:rowId xmlns:a16="http://schemas.microsoft.com/office/drawing/2014/main" xmlns="" val="357472873"/>
                  </a:ext>
                </a:extLst>
              </a:tr>
              <a:tr h="217567">
                <a:tc>
                  <a:txBody>
                    <a:bodyPr/>
                    <a:lstStyle/>
                    <a:p>
                      <a:pPr indent="252095" algn="ctr">
                        <a:lnSpc>
                          <a:spcPct val="150000"/>
                        </a:lnSpc>
                        <a:spcAft>
                          <a:spcPts val="0"/>
                        </a:spcAft>
                      </a:pPr>
                      <a:r>
                        <a:rPr lang="es-EC" sz="1200">
                          <a:effectLst/>
                        </a:rPr>
                        <a:t>TOSAGUA</a:t>
                      </a:r>
                      <a:endParaRPr lang="es-EC" sz="1200">
                        <a:solidFill>
                          <a:srgbClr val="000000"/>
                        </a:solidFill>
                        <a:effectLst/>
                        <a:latin typeface="Times New Roman" panose="02020603050405020304" pitchFamily="18" charset="0"/>
                        <a:ea typeface="Calibri" panose="020F0502020204030204" pitchFamily="34" charset="0"/>
                      </a:endParaRPr>
                    </a:p>
                  </a:txBody>
                  <a:tcPr marL="38459" marR="38459" marT="0" marB="0" anchor="ctr">
                    <a:solidFill>
                      <a:schemeClr val="bg1"/>
                    </a:solidFill>
                  </a:tcPr>
                </a:tc>
                <a:tc>
                  <a:txBody>
                    <a:bodyPr/>
                    <a:lstStyle/>
                    <a:p>
                      <a:pPr indent="252095" algn="ctr">
                        <a:lnSpc>
                          <a:spcPct val="150000"/>
                        </a:lnSpc>
                        <a:spcAft>
                          <a:spcPts val="0"/>
                        </a:spcAft>
                      </a:pPr>
                      <a:r>
                        <a:rPr lang="es-EC" sz="1200">
                          <a:effectLst/>
                        </a:rPr>
                        <a:t>-</a:t>
                      </a:r>
                      <a:endParaRPr lang="es-EC" sz="1200">
                        <a:solidFill>
                          <a:srgbClr val="000000"/>
                        </a:solidFill>
                        <a:effectLst/>
                        <a:latin typeface="Times New Roman" panose="02020603050405020304" pitchFamily="18" charset="0"/>
                        <a:ea typeface="Calibri" panose="020F0502020204030204" pitchFamily="34" charset="0"/>
                      </a:endParaRPr>
                    </a:p>
                  </a:txBody>
                  <a:tcPr marL="38459" marR="38459" marT="0" marB="0" anchor="ctr">
                    <a:solidFill>
                      <a:schemeClr val="bg1"/>
                    </a:solidFill>
                  </a:tcPr>
                </a:tc>
                <a:tc>
                  <a:txBody>
                    <a:bodyPr/>
                    <a:lstStyle/>
                    <a:p>
                      <a:pPr indent="252095" algn="ctr">
                        <a:lnSpc>
                          <a:spcPct val="150000"/>
                        </a:lnSpc>
                        <a:spcAft>
                          <a:spcPts val="0"/>
                        </a:spcAft>
                      </a:pPr>
                      <a:r>
                        <a:rPr lang="es-EC" sz="1200">
                          <a:effectLst/>
                        </a:rPr>
                        <a:t>1</a:t>
                      </a:r>
                      <a:endParaRPr lang="es-EC" sz="1200">
                        <a:solidFill>
                          <a:srgbClr val="000000"/>
                        </a:solidFill>
                        <a:effectLst/>
                        <a:latin typeface="Times New Roman" panose="02020603050405020304" pitchFamily="18" charset="0"/>
                        <a:ea typeface="Calibri" panose="020F0502020204030204" pitchFamily="34" charset="0"/>
                      </a:endParaRPr>
                    </a:p>
                  </a:txBody>
                  <a:tcPr marL="38459" marR="38459" marT="0" marB="0" anchor="ctr">
                    <a:solidFill>
                      <a:schemeClr val="bg1"/>
                    </a:solidFill>
                  </a:tcPr>
                </a:tc>
                <a:extLst>
                  <a:ext uri="{0D108BD9-81ED-4DB2-BD59-A6C34878D82A}">
                    <a16:rowId xmlns:a16="http://schemas.microsoft.com/office/drawing/2014/main" xmlns="" val="176487218"/>
                  </a:ext>
                </a:extLst>
              </a:tr>
              <a:tr h="217567">
                <a:tc>
                  <a:txBody>
                    <a:bodyPr/>
                    <a:lstStyle/>
                    <a:p>
                      <a:pPr indent="252095" algn="ctr">
                        <a:lnSpc>
                          <a:spcPct val="150000"/>
                        </a:lnSpc>
                        <a:spcAft>
                          <a:spcPts val="0"/>
                        </a:spcAft>
                      </a:pPr>
                      <a:r>
                        <a:rPr lang="es-EC" sz="1200">
                          <a:effectLst/>
                        </a:rPr>
                        <a:t>JARAMIJÓ</a:t>
                      </a:r>
                      <a:endParaRPr lang="es-EC" sz="1200">
                        <a:solidFill>
                          <a:srgbClr val="000000"/>
                        </a:solidFill>
                        <a:effectLst/>
                        <a:latin typeface="Times New Roman" panose="02020603050405020304" pitchFamily="18" charset="0"/>
                        <a:ea typeface="Calibri" panose="020F0502020204030204" pitchFamily="34" charset="0"/>
                      </a:endParaRPr>
                    </a:p>
                  </a:txBody>
                  <a:tcPr marL="38459" marR="38459" marT="0" marB="0" anchor="ctr">
                    <a:solidFill>
                      <a:schemeClr val="bg1"/>
                    </a:solidFill>
                  </a:tcPr>
                </a:tc>
                <a:tc>
                  <a:txBody>
                    <a:bodyPr/>
                    <a:lstStyle/>
                    <a:p>
                      <a:pPr indent="252095" algn="ctr">
                        <a:lnSpc>
                          <a:spcPct val="150000"/>
                        </a:lnSpc>
                        <a:spcAft>
                          <a:spcPts val="0"/>
                        </a:spcAft>
                      </a:pPr>
                      <a:r>
                        <a:rPr lang="es-EC" sz="1200">
                          <a:effectLst/>
                        </a:rPr>
                        <a:t> -</a:t>
                      </a:r>
                      <a:endParaRPr lang="es-EC" sz="1200">
                        <a:solidFill>
                          <a:srgbClr val="000000"/>
                        </a:solidFill>
                        <a:effectLst/>
                        <a:latin typeface="Times New Roman" panose="02020603050405020304" pitchFamily="18" charset="0"/>
                        <a:ea typeface="Calibri" panose="020F0502020204030204" pitchFamily="34" charset="0"/>
                      </a:endParaRPr>
                    </a:p>
                  </a:txBody>
                  <a:tcPr marL="38459" marR="38459" marT="0" marB="0" anchor="ctr">
                    <a:solidFill>
                      <a:schemeClr val="bg1"/>
                    </a:solidFill>
                  </a:tcPr>
                </a:tc>
                <a:tc>
                  <a:txBody>
                    <a:bodyPr/>
                    <a:lstStyle/>
                    <a:p>
                      <a:pPr indent="252095" algn="ctr">
                        <a:lnSpc>
                          <a:spcPct val="150000"/>
                        </a:lnSpc>
                        <a:spcAft>
                          <a:spcPts val="0"/>
                        </a:spcAft>
                      </a:pPr>
                      <a:r>
                        <a:rPr lang="es-EC" sz="1200">
                          <a:effectLst/>
                        </a:rPr>
                        <a:t>1</a:t>
                      </a:r>
                      <a:endParaRPr lang="es-EC" sz="1200">
                        <a:solidFill>
                          <a:srgbClr val="000000"/>
                        </a:solidFill>
                        <a:effectLst/>
                        <a:latin typeface="Times New Roman" panose="02020603050405020304" pitchFamily="18" charset="0"/>
                        <a:ea typeface="Calibri" panose="020F0502020204030204" pitchFamily="34" charset="0"/>
                      </a:endParaRPr>
                    </a:p>
                  </a:txBody>
                  <a:tcPr marL="38459" marR="38459" marT="0" marB="0" anchor="ctr">
                    <a:solidFill>
                      <a:schemeClr val="bg1"/>
                    </a:solidFill>
                  </a:tcPr>
                </a:tc>
                <a:extLst>
                  <a:ext uri="{0D108BD9-81ED-4DB2-BD59-A6C34878D82A}">
                    <a16:rowId xmlns:a16="http://schemas.microsoft.com/office/drawing/2014/main" xmlns="" val="896377984"/>
                  </a:ext>
                </a:extLst>
              </a:tr>
              <a:tr h="110444">
                <a:tc>
                  <a:txBody>
                    <a:bodyPr/>
                    <a:lstStyle/>
                    <a:p>
                      <a:pPr indent="252095" algn="ctr">
                        <a:lnSpc>
                          <a:spcPct val="150000"/>
                        </a:lnSpc>
                        <a:spcAft>
                          <a:spcPts val="0"/>
                        </a:spcAft>
                      </a:pPr>
                      <a:r>
                        <a:rPr lang="es-EC" sz="1200" b="1" dirty="0">
                          <a:effectLst/>
                        </a:rPr>
                        <a:t>TOTAL</a:t>
                      </a:r>
                      <a:endParaRPr lang="es-EC" sz="1200" b="1" dirty="0">
                        <a:solidFill>
                          <a:srgbClr val="000000"/>
                        </a:solidFill>
                        <a:effectLst/>
                        <a:latin typeface="Times New Roman" panose="02020603050405020304" pitchFamily="18" charset="0"/>
                        <a:ea typeface="Calibri" panose="020F0502020204030204" pitchFamily="34" charset="0"/>
                      </a:endParaRPr>
                    </a:p>
                  </a:txBody>
                  <a:tcPr marL="38459" marR="38459" marT="0" marB="0" anchor="ctr">
                    <a:solidFill>
                      <a:schemeClr val="bg1">
                        <a:lumMod val="85000"/>
                      </a:schemeClr>
                    </a:solidFill>
                  </a:tcPr>
                </a:tc>
                <a:tc>
                  <a:txBody>
                    <a:bodyPr/>
                    <a:lstStyle/>
                    <a:p>
                      <a:pPr indent="252095" algn="ctr">
                        <a:lnSpc>
                          <a:spcPct val="150000"/>
                        </a:lnSpc>
                        <a:spcAft>
                          <a:spcPts val="0"/>
                        </a:spcAft>
                      </a:pPr>
                      <a:r>
                        <a:rPr lang="es-EC" sz="1200" b="1">
                          <a:effectLst/>
                        </a:rPr>
                        <a:t>35 casos</a:t>
                      </a:r>
                      <a:endParaRPr lang="es-EC" sz="1200" b="1">
                        <a:solidFill>
                          <a:srgbClr val="000000"/>
                        </a:solidFill>
                        <a:effectLst/>
                        <a:latin typeface="Times New Roman" panose="02020603050405020304" pitchFamily="18" charset="0"/>
                        <a:ea typeface="Calibri" panose="020F0502020204030204" pitchFamily="34" charset="0"/>
                      </a:endParaRPr>
                    </a:p>
                  </a:txBody>
                  <a:tcPr marL="38459" marR="38459" marT="0" marB="0" anchor="ctr">
                    <a:solidFill>
                      <a:schemeClr val="bg1">
                        <a:lumMod val="85000"/>
                      </a:schemeClr>
                    </a:solidFill>
                  </a:tcPr>
                </a:tc>
                <a:tc>
                  <a:txBody>
                    <a:bodyPr/>
                    <a:lstStyle/>
                    <a:p>
                      <a:pPr indent="252095" algn="ctr">
                        <a:lnSpc>
                          <a:spcPct val="150000"/>
                        </a:lnSpc>
                        <a:spcAft>
                          <a:spcPts val="0"/>
                        </a:spcAft>
                      </a:pPr>
                      <a:r>
                        <a:rPr lang="es-EC" sz="1200" b="1" dirty="0">
                          <a:effectLst/>
                        </a:rPr>
                        <a:t>22 casos</a:t>
                      </a:r>
                      <a:endParaRPr lang="es-EC" sz="1200" b="1" dirty="0">
                        <a:solidFill>
                          <a:srgbClr val="000000"/>
                        </a:solidFill>
                        <a:effectLst/>
                        <a:latin typeface="Times New Roman" panose="02020603050405020304" pitchFamily="18" charset="0"/>
                        <a:ea typeface="Calibri" panose="020F0502020204030204" pitchFamily="34" charset="0"/>
                      </a:endParaRPr>
                    </a:p>
                  </a:txBody>
                  <a:tcPr marL="38459" marR="38459" marT="0" marB="0" anchor="ctr">
                    <a:solidFill>
                      <a:schemeClr val="bg1">
                        <a:lumMod val="85000"/>
                      </a:schemeClr>
                    </a:solidFill>
                  </a:tcPr>
                </a:tc>
                <a:extLst>
                  <a:ext uri="{0D108BD9-81ED-4DB2-BD59-A6C34878D82A}">
                    <a16:rowId xmlns:a16="http://schemas.microsoft.com/office/drawing/2014/main" xmlns="" val="3678795882"/>
                  </a:ext>
                </a:extLst>
              </a:tr>
            </a:tbl>
          </a:graphicData>
        </a:graphic>
      </p:graphicFrame>
      <p:pic>
        <p:nvPicPr>
          <p:cNvPr id="5" name="Imagen 3">
            <a:extLst>
              <a:ext uri="{FF2B5EF4-FFF2-40B4-BE49-F238E27FC236}">
                <a16:creationId xmlns:a16="http://schemas.microsoft.com/office/drawing/2014/main" xmlns="" id="{18E26A11-6576-498B-9703-A579017140D0}"/>
              </a:ext>
            </a:extLst>
          </p:cNvPr>
          <p:cNvPicPr/>
          <p:nvPr/>
        </p:nvPicPr>
        <p:blipFill rotWithShape="1">
          <a:blip r:embed="rId2"/>
          <a:srcRect l="2995" t="8908" r="35006" b="3448"/>
          <a:stretch/>
        </p:blipFill>
        <p:spPr bwMode="auto">
          <a:xfrm>
            <a:off x="373860" y="1577371"/>
            <a:ext cx="3024000" cy="4140000"/>
          </a:xfrm>
          <a:prstGeom prst="rect">
            <a:avLst/>
          </a:prstGeom>
          <a:ln w="3175">
            <a:solidFill>
              <a:schemeClr val="tx1"/>
            </a:solid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81297546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xmlns="" id="{ABC2E81F-801F-4BFC-B7A5-3A38B4FE62EF}"/>
              </a:ext>
            </a:extLst>
          </p:cNvPr>
          <p:cNvSpPr txBox="1">
            <a:spLocks/>
          </p:cNvSpPr>
          <p:nvPr/>
        </p:nvSpPr>
        <p:spPr>
          <a:xfrm>
            <a:off x="189738" y="132839"/>
            <a:ext cx="7886700" cy="530341"/>
          </a:xfrm>
          <a:prstGeom prst="rect">
            <a:avLst/>
          </a:prstGeom>
        </p:spPr>
        <p:txBody>
          <a:bodyPr vert="horz" anchor="b">
            <a:norm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pPr algn="l" defTabSz="914400"/>
            <a:r>
              <a:rPr lang="es-EC" sz="2400" b="1" dirty="0" smtClean="0">
                <a:solidFill>
                  <a:schemeClr val="accent1"/>
                </a:solidFill>
              </a:rPr>
              <a:t>8. DISCUSIÓN DE RESULTADOS </a:t>
            </a:r>
            <a:endParaRPr lang="es-EC" sz="2400" b="1" dirty="0">
              <a:solidFill>
                <a:schemeClr val="accent1"/>
              </a:solidFill>
            </a:endParaRPr>
          </a:p>
        </p:txBody>
      </p:sp>
      <p:grpSp>
        <p:nvGrpSpPr>
          <p:cNvPr id="20" name="19 Grupo"/>
          <p:cNvGrpSpPr/>
          <p:nvPr/>
        </p:nvGrpSpPr>
        <p:grpSpPr>
          <a:xfrm>
            <a:off x="508836" y="722093"/>
            <a:ext cx="7979664" cy="2201298"/>
            <a:chOff x="347472" y="816222"/>
            <a:chExt cx="7979664" cy="2201298"/>
          </a:xfrm>
        </p:grpSpPr>
        <p:sp>
          <p:nvSpPr>
            <p:cNvPr id="6" name="5 Rectángulo redondeado"/>
            <p:cNvSpPr/>
            <p:nvPr/>
          </p:nvSpPr>
          <p:spPr>
            <a:xfrm>
              <a:off x="347472" y="1609344"/>
              <a:ext cx="1828800" cy="640080"/>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s-EC" sz="1600" b="1" dirty="0" smtClean="0">
                  <a:solidFill>
                    <a:schemeClr val="tx1"/>
                  </a:solidFill>
                </a:rPr>
                <a:t>AÑO 2013</a:t>
              </a:r>
              <a:endParaRPr lang="es-EC" sz="1600" b="1" dirty="0">
                <a:solidFill>
                  <a:schemeClr val="tx1"/>
                </a:solidFill>
              </a:endParaRPr>
            </a:p>
          </p:txBody>
        </p:sp>
        <p:sp>
          <p:nvSpPr>
            <p:cNvPr id="11" name="10 Rectángulo"/>
            <p:cNvSpPr/>
            <p:nvPr/>
          </p:nvSpPr>
          <p:spPr>
            <a:xfrm>
              <a:off x="2578608" y="1067682"/>
              <a:ext cx="2651760" cy="527946"/>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s-EC" sz="1600" dirty="0" smtClean="0">
                  <a:solidFill>
                    <a:schemeClr val="tx1"/>
                  </a:solidFill>
                </a:rPr>
                <a:t>R (</a:t>
              </a:r>
              <a:r>
                <a:rPr lang="es-EC" sz="1600" dirty="0" err="1" smtClean="0">
                  <a:solidFill>
                    <a:schemeClr val="tx1"/>
                  </a:solidFill>
                </a:rPr>
                <a:t>Prc</a:t>
              </a:r>
              <a:r>
                <a:rPr lang="es-EC" sz="1600" dirty="0" smtClean="0">
                  <a:solidFill>
                    <a:schemeClr val="tx1"/>
                  </a:solidFill>
                </a:rPr>
                <a:t> – ETV)=0.47</a:t>
              </a:r>
              <a:endParaRPr lang="es-EC" sz="1600" dirty="0">
                <a:solidFill>
                  <a:schemeClr val="tx1"/>
                </a:solidFill>
              </a:endParaRPr>
            </a:p>
          </p:txBody>
        </p:sp>
        <p:sp>
          <p:nvSpPr>
            <p:cNvPr id="12" name="11 Rectángulo"/>
            <p:cNvSpPr/>
            <p:nvPr/>
          </p:nvSpPr>
          <p:spPr>
            <a:xfrm>
              <a:off x="2578608" y="2292171"/>
              <a:ext cx="2651760" cy="527946"/>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s-EC" sz="1600" dirty="0" smtClean="0">
                  <a:solidFill>
                    <a:schemeClr val="tx1"/>
                  </a:solidFill>
                </a:rPr>
                <a:t>R2 (EVI – ETV)=0.62</a:t>
              </a:r>
              <a:endParaRPr lang="es-EC" sz="1600" dirty="0">
                <a:solidFill>
                  <a:schemeClr val="tx1"/>
                </a:solidFill>
              </a:endParaRPr>
            </a:p>
          </p:txBody>
        </p:sp>
        <p:sp>
          <p:nvSpPr>
            <p:cNvPr id="13" name="12 Rectángulo"/>
            <p:cNvSpPr/>
            <p:nvPr/>
          </p:nvSpPr>
          <p:spPr>
            <a:xfrm>
              <a:off x="5675376" y="816222"/>
              <a:ext cx="2651760" cy="103086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s-EC" sz="1600" dirty="0" smtClean="0">
                  <a:solidFill>
                    <a:schemeClr val="tx1"/>
                  </a:solidFill>
                </a:rPr>
                <a:t>Chibunga, Flavio Alfaro, Pichincha, Olmedo, Eloy Alfaro</a:t>
              </a:r>
              <a:endParaRPr lang="es-EC" sz="1600" dirty="0">
                <a:solidFill>
                  <a:schemeClr val="tx1"/>
                </a:solidFill>
              </a:endParaRPr>
            </a:p>
          </p:txBody>
        </p:sp>
        <p:sp>
          <p:nvSpPr>
            <p:cNvPr id="14" name="13 Rectángulo"/>
            <p:cNvSpPr/>
            <p:nvPr/>
          </p:nvSpPr>
          <p:spPr>
            <a:xfrm>
              <a:off x="5675376" y="2082426"/>
              <a:ext cx="2651760" cy="935094"/>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s-EC" sz="1600" dirty="0" smtClean="0">
                  <a:solidFill>
                    <a:schemeClr val="tx1"/>
                  </a:solidFill>
                </a:rPr>
                <a:t>Chibunga, Jama, Flavio Alfaro, Chone, Pichincha, Paján</a:t>
              </a:r>
              <a:endParaRPr lang="es-EC" sz="1600" dirty="0">
                <a:solidFill>
                  <a:schemeClr val="tx1"/>
                </a:solidFill>
              </a:endParaRPr>
            </a:p>
          </p:txBody>
        </p:sp>
        <p:sp>
          <p:nvSpPr>
            <p:cNvPr id="15" name="14 Abrir llave"/>
            <p:cNvSpPr/>
            <p:nvPr/>
          </p:nvSpPr>
          <p:spPr>
            <a:xfrm>
              <a:off x="2322576" y="816222"/>
              <a:ext cx="256032" cy="2201298"/>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s-EC" sz="1600"/>
            </a:p>
          </p:txBody>
        </p:sp>
        <p:cxnSp>
          <p:nvCxnSpPr>
            <p:cNvPr id="17" name="16 Conector recto de flecha"/>
            <p:cNvCxnSpPr>
              <a:stCxn id="11" idx="3"/>
              <a:endCxn id="13" idx="1"/>
            </p:cNvCxnSpPr>
            <p:nvPr/>
          </p:nvCxnSpPr>
          <p:spPr>
            <a:xfrm>
              <a:off x="5230368" y="1331655"/>
              <a:ext cx="445008"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9" name="18 Conector recto de flecha"/>
            <p:cNvCxnSpPr>
              <a:stCxn id="12" idx="3"/>
              <a:endCxn id="14" idx="1"/>
            </p:cNvCxnSpPr>
            <p:nvPr/>
          </p:nvCxnSpPr>
          <p:spPr>
            <a:xfrm flipV="1">
              <a:off x="5230368" y="2549973"/>
              <a:ext cx="445008" cy="6171"/>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gr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220" y="3106270"/>
            <a:ext cx="2642616" cy="36078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8928" y="3106270"/>
            <a:ext cx="2615184" cy="3617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4420455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3 Grupo"/>
          <p:cNvGrpSpPr/>
          <p:nvPr/>
        </p:nvGrpSpPr>
        <p:grpSpPr>
          <a:xfrm>
            <a:off x="508836" y="722093"/>
            <a:ext cx="7979664" cy="2201298"/>
            <a:chOff x="347472" y="816222"/>
            <a:chExt cx="7979664" cy="2201298"/>
          </a:xfrm>
        </p:grpSpPr>
        <p:sp>
          <p:nvSpPr>
            <p:cNvPr id="5" name="4 Rectángulo redondeado"/>
            <p:cNvSpPr/>
            <p:nvPr/>
          </p:nvSpPr>
          <p:spPr>
            <a:xfrm>
              <a:off x="347472" y="1609344"/>
              <a:ext cx="1828800" cy="640080"/>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s-EC" sz="1600" b="1" dirty="0" smtClean="0">
                  <a:solidFill>
                    <a:schemeClr val="tx1"/>
                  </a:solidFill>
                </a:rPr>
                <a:t>AÑO 2014</a:t>
              </a:r>
              <a:endParaRPr lang="es-EC" sz="1600" b="1" dirty="0">
                <a:solidFill>
                  <a:schemeClr val="tx1"/>
                </a:solidFill>
              </a:endParaRPr>
            </a:p>
          </p:txBody>
        </p:sp>
        <p:sp>
          <p:nvSpPr>
            <p:cNvPr id="6" name="5 Rectángulo"/>
            <p:cNvSpPr/>
            <p:nvPr/>
          </p:nvSpPr>
          <p:spPr>
            <a:xfrm>
              <a:off x="2578608" y="1067682"/>
              <a:ext cx="2651760" cy="527946"/>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s-EC" sz="1600" dirty="0" smtClean="0">
                  <a:solidFill>
                    <a:schemeClr val="tx1"/>
                  </a:solidFill>
                </a:rPr>
                <a:t>R (</a:t>
              </a:r>
              <a:r>
                <a:rPr lang="es-EC" sz="1600" dirty="0" err="1" smtClean="0">
                  <a:solidFill>
                    <a:schemeClr val="tx1"/>
                  </a:solidFill>
                </a:rPr>
                <a:t>Prc</a:t>
              </a:r>
              <a:r>
                <a:rPr lang="es-EC" sz="1600" dirty="0" smtClean="0">
                  <a:solidFill>
                    <a:schemeClr val="tx1"/>
                  </a:solidFill>
                </a:rPr>
                <a:t> – ETV)=0.77</a:t>
              </a:r>
              <a:endParaRPr lang="es-EC" sz="1600" dirty="0">
                <a:solidFill>
                  <a:schemeClr val="tx1"/>
                </a:solidFill>
              </a:endParaRPr>
            </a:p>
          </p:txBody>
        </p:sp>
        <p:sp>
          <p:nvSpPr>
            <p:cNvPr id="7" name="6 Rectángulo"/>
            <p:cNvSpPr/>
            <p:nvPr/>
          </p:nvSpPr>
          <p:spPr>
            <a:xfrm>
              <a:off x="2578608" y="2292171"/>
              <a:ext cx="2651760" cy="527946"/>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s-EC" sz="1600" dirty="0" smtClean="0">
                  <a:solidFill>
                    <a:schemeClr val="tx1"/>
                  </a:solidFill>
                </a:rPr>
                <a:t>R2 (EVI – ETV)= -0.19</a:t>
              </a:r>
              <a:endParaRPr lang="es-EC" sz="1600" dirty="0">
                <a:solidFill>
                  <a:schemeClr val="tx1"/>
                </a:solidFill>
              </a:endParaRPr>
            </a:p>
          </p:txBody>
        </p:sp>
        <p:sp>
          <p:nvSpPr>
            <p:cNvPr id="8" name="7 Rectángulo"/>
            <p:cNvSpPr/>
            <p:nvPr/>
          </p:nvSpPr>
          <p:spPr>
            <a:xfrm>
              <a:off x="5675376" y="816222"/>
              <a:ext cx="2651760" cy="103086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s-EC" sz="1600" dirty="0" smtClean="0">
                  <a:solidFill>
                    <a:schemeClr val="tx1"/>
                  </a:solidFill>
                </a:rPr>
                <a:t>Cojimíes, San Pablo, Machalilla, América</a:t>
              </a:r>
              <a:endParaRPr lang="es-EC" sz="1600" dirty="0">
                <a:solidFill>
                  <a:schemeClr val="tx1"/>
                </a:solidFill>
              </a:endParaRPr>
            </a:p>
          </p:txBody>
        </p:sp>
        <p:sp>
          <p:nvSpPr>
            <p:cNvPr id="9" name="8 Rectángulo"/>
            <p:cNvSpPr/>
            <p:nvPr/>
          </p:nvSpPr>
          <p:spPr>
            <a:xfrm>
              <a:off x="5675376" y="2082426"/>
              <a:ext cx="2651760" cy="935094"/>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s-EC" sz="1600" dirty="0" smtClean="0">
                  <a:solidFill>
                    <a:schemeClr val="tx1"/>
                  </a:solidFill>
                </a:rPr>
                <a:t>Pedernales, Jama, Flavio </a:t>
              </a:r>
              <a:r>
                <a:rPr lang="es-EC" sz="1600" dirty="0">
                  <a:solidFill>
                    <a:schemeClr val="tx1"/>
                  </a:solidFill>
                </a:rPr>
                <a:t>A</a:t>
              </a:r>
              <a:r>
                <a:rPr lang="es-EC" sz="1600" dirty="0" smtClean="0">
                  <a:solidFill>
                    <a:schemeClr val="tx1"/>
                  </a:solidFill>
                </a:rPr>
                <a:t>lfaro, </a:t>
              </a:r>
              <a:r>
                <a:rPr lang="es-EC" sz="1600" dirty="0">
                  <a:solidFill>
                    <a:schemeClr val="tx1"/>
                  </a:solidFill>
                </a:rPr>
                <a:t>E</a:t>
              </a:r>
              <a:r>
                <a:rPr lang="es-EC" sz="1600" dirty="0" smtClean="0">
                  <a:solidFill>
                    <a:schemeClr val="tx1"/>
                  </a:solidFill>
                </a:rPr>
                <a:t>loy Alfaro, Convento, Pichincha</a:t>
              </a:r>
              <a:endParaRPr lang="es-EC" sz="1600" dirty="0">
                <a:solidFill>
                  <a:schemeClr val="tx1"/>
                </a:solidFill>
              </a:endParaRPr>
            </a:p>
          </p:txBody>
        </p:sp>
        <p:sp>
          <p:nvSpPr>
            <p:cNvPr id="10" name="9 Abrir llave"/>
            <p:cNvSpPr/>
            <p:nvPr/>
          </p:nvSpPr>
          <p:spPr>
            <a:xfrm>
              <a:off x="2322576" y="816222"/>
              <a:ext cx="256032" cy="2201298"/>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s-EC" sz="1600"/>
            </a:p>
          </p:txBody>
        </p:sp>
        <p:cxnSp>
          <p:nvCxnSpPr>
            <p:cNvPr id="11" name="10 Conector recto de flecha"/>
            <p:cNvCxnSpPr>
              <a:stCxn id="6" idx="3"/>
              <a:endCxn id="8" idx="1"/>
            </p:cNvCxnSpPr>
            <p:nvPr/>
          </p:nvCxnSpPr>
          <p:spPr>
            <a:xfrm>
              <a:off x="5230368" y="1331655"/>
              <a:ext cx="445008"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2" name="11 Conector recto de flecha"/>
            <p:cNvCxnSpPr>
              <a:stCxn id="7" idx="3"/>
              <a:endCxn id="9" idx="1"/>
            </p:cNvCxnSpPr>
            <p:nvPr/>
          </p:nvCxnSpPr>
          <p:spPr>
            <a:xfrm flipV="1">
              <a:off x="5230368" y="2549973"/>
              <a:ext cx="445008" cy="6171"/>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grpSp>
      <p:sp>
        <p:nvSpPr>
          <p:cNvPr id="13" name="Título 1">
            <a:extLst>
              <a:ext uri="{FF2B5EF4-FFF2-40B4-BE49-F238E27FC236}">
                <a16:creationId xmlns:a16="http://schemas.microsoft.com/office/drawing/2014/main" xmlns="" id="{ABC2E81F-801F-4BFC-B7A5-3A38B4FE62EF}"/>
              </a:ext>
            </a:extLst>
          </p:cNvPr>
          <p:cNvSpPr txBox="1">
            <a:spLocks/>
          </p:cNvSpPr>
          <p:nvPr/>
        </p:nvSpPr>
        <p:spPr>
          <a:xfrm>
            <a:off x="189738" y="132839"/>
            <a:ext cx="7886700" cy="530341"/>
          </a:xfrm>
          <a:prstGeom prst="rect">
            <a:avLst/>
          </a:prstGeom>
        </p:spPr>
        <p:txBody>
          <a:bodyPr vert="horz" anchor="b">
            <a:norm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pPr algn="l" defTabSz="914400"/>
            <a:r>
              <a:rPr lang="es-EC" sz="2400" b="1" dirty="0" smtClean="0">
                <a:solidFill>
                  <a:schemeClr val="accent1"/>
                </a:solidFill>
              </a:rPr>
              <a:t>8. DISCUSIÓN DE RESULTADOS </a:t>
            </a:r>
            <a:endParaRPr lang="es-EC" sz="2400" b="1" dirty="0">
              <a:solidFill>
                <a:schemeClr val="accent1"/>
              </a:solidFill>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7447" y="3129960"/>
            <a:ext cx="2645593" cy="36070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1732" y="3093384"/>
            <a:ext cx="2592549" cy="36070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9835242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3 Grupo"/>
          <p:cNvGrpSpPr/>
          <p:nvPr/>
        </p:nvGrpSpPr>
        <p:grpSpPr>
          <a:xfrm>
            <a:off x="508836" y="722093"/>
            <a:ext cx="7979664" cy="2201298"/>
            <a:chOff x="347472" y="816222"/>
            <a:chExt cx="7979664" cy="2201298"/>
          </a:xfrm>
        </p:grpSpPr>
        <p:sp>
          <p:nvSpPr>
            <p:cNvPr id="5" name="4 Rectángulo redondeado"/>
            <p:cNvSpPr/>
            <p:nvPr/>
          </p:nvSpPr>
          <p:spPr>
            <a:xfrm>
              <a:off x="347472" y="1609344"/>
              <a:ext cx="1828800" cy="640080"/>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s-EC" sz="1600" b="1" dirty="0" smtClean="0">
                  <a:solidFill>
                    <a:schemeClr val="tx1"/>
                  </a:solidFill>
                </a:rPr>
                <a:t>AÑO 2015</a:t>
              </a:r>
              <a:endParaRPr lang="es-EC" sz="1600" b="1" dirty="0">
                <a:solidFill>
                  <a:schemeClr val="tx1"/>
                </a:solidFill>
              </a:endParaRPr>
            </a:p>
          </p:txBody>
        </p:sp>
        <p:sp>
          <p:nvSpPr>
            <p:cNvPr id="6" name="5 Rectángulo"/>
            <p:cNvSpPr/>
            <p:nvPr/>
          </p:nvSpPr>
          <p:spPr>
            <a:xfrm>
              <a:off x="2578608" y="1067682"/>
              <a:ext cx="2651760" cy="527946"/>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s-EC" sz="1600" dirty="0" smtClean="0">
                  <a:solidFill>
                    <a:schemeClr val="tx1"/>
                  </a:solidFill>
                </a:rPr>
                <a:t>R (</a:t>
              </a:r>
              <a:r>
                <a:rPr lang="es-EC" sz="1600" dirty="0" err="1" smtClean="0">
                  <a:solidFill>
                    <a:schemeClr val="tx1"/>
                  </a:solidFill>
                </a:rPr>
                <a:t>Prc</a:t>
              </a:r>
              <a:r>
                <a:rPr lang="es-EC" sz="1600" dirty="0" smtClean="0">
                  <a:solidFill>
                    <a:schemeClr val="tx1"/>
                  </a:solidFill>
                </a:rPr>
                <a:t> – ETV)=0.69</a:t>
              </a:r>
              <a:endParaRPr lang="es-EC" sz="1600" dirty="0">
                <a:solidFill>
                  <a:schemeClr val="tx1"/>
                </a:solidFill>
              </a:endParaRPr>
            </a:p>
          </p:txBody>
        </p:sp>
        <p:sp>
          <p:nvSpPr>
            <p:cNvPr id="7" name="6 Rectángulo"/>
            <p:cNvSpPr/>
            <p:nvPr/>
          </p:nvSpPr>
          <p:spPr>
            <a:xfrm>
              <a:off x="2578608" y="2292171"/>
              <a:ext cx="2651760" cy="527946"/>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s-EC" sz="1600" dirty="0" smtClean="0">
                  <a:solidFill>
                    <a:schemeClr val="tx1"/>
                  </a:solidFill>
                </a:rPr>
                <a:t>R2 (EVI – ETV)=0.62</a:t>
              </a:r>
              <a:endParaRPr lang="es-EC" sz="1600" dirty="0">
                <a:solidFill>
                  <a:schemeClr val="tx1"/>
                </a:solidFill>
              </a:endParaRPr>
            </a:p>
          </p:txBody>
        </p:sp>
        <p:sp>
          <p:nvSpPr>
            <p:cNvPr id="8" name="7 Rectángulo"/>
            <p:cNvSpPr/>
            <p:nvPr/>
          </p:nvSpPr>
          <p:spPr>
            <a:xfrm>
              <a:off x="5675376" y="816222"/>
              <a:ext cx="2651760" cy="103086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s-EC" sz="1600" dirty="0" smtClean="0">
                  <a:solidFill>
                    <a:schemeClr val="tx1"/>
                  </a:solidFill>
                </a:rPr>
                <a:t>Cojimíes. Jama, Pichincha, Flavio Alfaro, Portoviejo, Paján</a:t>
              </a:r>
              <a:endParaRPr lang="es-EC" sz="1600" dirty="0">
                <a:solidFill>
                  <a:schemeClr val="tx1"/>
                </a:solidFill>
              </a:endParaRPr>
            </a:p>
          </p:txBody>
        </p:sp>
        <p:sp>
          <p:nvSpPr>
            <p:cNvPr id="9" name="8 Rectángulo"/>
            <p:cNvSpPr/>
            <p:nvPr/>
          </p:nvSpPr>
          <p:spPr>
            <a:xfrm>
              <a:off x="5675376" y="2082426"/>
              <a:ext cx="2651760" cy="935094"/>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s-EC" sz="1600" dirty="0" smtClean="0">
                  <a:solidFill>
                    <a:schemeClr val="tx1"/>
                  </a:solidFill>
                </a:rPr>
                <a:t>Pedernales, Flavio Alfaro, Junín, Pichincha, Quiroga, Jipijapa</a:t>
              </a:r>
              <a:endParaRPr lang="es-EC" sz="1600" dirty="0">
                <a:solidFill>
                  <a:schemeClr val="tx1"/>
                </a:solidFill>
              </a:endParaRPr>
            </a:p>
          </p:txBody>
        </p:sp>
        <p:sp>
          <p:nvSpPr>
            <p:cNvPr id="10" name="9 Abrir llave"/>
            <p:cNvSpPr/>
            <p:nvPr/>
          </p:nvSpPr>
          <p:spPr>
            <a:xfrm>
              <a:off x="2322576" y="816222"/>
              <a:ext cx="256032" cy="2201298"/>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s-EC" sz="1600"/>
            </a:p>
          </p:txBody>
        </p:sp>
        <p:cxnSp>
          <p:nvCxnSpPr>
            <p:cNvPr id="11" name="10 Conector recto de flecha"/>
            <p:cNvCxnSpPr>
              <a:stCxn id="6" idx="3"/>
              <a:endCxn id="8" idx="1"/>
            </p:cNvCxnSpPr>
            <p:nvPr/>
          </p:nvCxnSpPr>
          <p:spPr>
            <a:xfrm>
              <a:off x="5230368" y="1331655"/>
              <a:ext cx="445008"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2" name="11 Conector recto de flecha"/>
            <p:cNvCxnSpPr>
              <a:stCxn id="7" idx="3"/>
              <a:endCxn id="9" idx="1"/>
            </p:cNvCxnSpPr>
            <p:nvPr/>
          </p:nvCxnSpPr>
          <p:spPr>
            <a:xfrm flipV="1">
              <a:off x="5230368" y="2549973"/>
              <a:ext cx="445008" cy="6171"/>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grpSp>
      <p:sp>
        <p:nvSpPr>
          <p:cNvPr id="13" name="Título 1">
            <a:extLst>
              <a:ext uri="{FF2B5EF4-FFF2-40B4-BE49-F238E27FC236}">
                <a16:creationId xmlns:a16="http://schemas.microsoft.com/office/drawing/2014/main" xmlns="" id="{ABC2E81F-801F-4BFC-B7A5-3A38B4FE62EF}"/>
              </a:ext>
            </a:extLst>
          </p:cNvPr>
          <p:cNvSpPr txBox="1">
            <a:spLocks/>
          </p:cNvSpPr>
          <p:nvPr/>
        </p:nvSpPr>
        <p:spPr>
          <a:xfrm>
            <a:off x="189738" y="132839"/>
            <a:ext cx="7886700" cy="530341"/>
          </a:xfrm>
          <a:prstGeom prst="rect">
            <a:avLst/>
          </a:prstGeom>
        </p:spPr>
        <p:txBody>
          <a:bodyPr vert="horz" anchor="b">
            <a:norm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pPr algn="l" defTabSz="914400"/>
            <a:r>
              <a:rPr lang="es-EC" sz="2400" b="1" dirty="0" smtClean="0">
                <a:solidFill>
                  <a:schemeClr val="accent1"/>
                </a:solidFill>
              </a:rPr>
              <a:t>8. DISCUSIÓN DE RESULTADOS </a:t>
            </a:r>
            <a:endParaRPr lang="es-EC" sz="2400" b="1" dirty="0">
              <a:solidFill>
                <a:schemeClr val="accent1"/>
              </a:solidFill>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12560" y="3099279"/>
            <a:ext cx="2661852" cy="36575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8090" y="3099278"/>
            <a:ext cx="2655116" cy="36575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9632117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3 Grupo"/>
          <p:cNvGrpSpPr/>
          <p:nvPr/>
        </p:nvGrpSpPr>
        <p:grpSpPr>
          <a:xfrm>
            <a:off x="508836" y="722093"/>
            <a:ext cx="7979664" cy="2201298"/>
            <a:chOff x="347472" y="816222"/>
            <a:chExt cx="7979664" cy="2201298"/>
          </a:xfrm>
        </p:grpSpPr>
        <p:sp>
          <p:nvSpPr>
            <p:cNvPr id="5" name="4 Rectángulo redondeado"/>
            <p:cNvSpPr/>
            <p:nvPr/>
          </p:nvSpPr>
          <p:spPr>
            <a:xfrm>
              <a:off x="347472" y="1609344"/>
              <a:ext cx="1828800" cy="640080"/>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s-EC" sz="1600" b="1" dirty="0" smtClean="0">
                  <a:solidFill>
                    <a:schemeClr val="tx1"/>
                  </a:solidFill>
                </a:rPr>
                <a:t>AÑO 2016</a:t>
              </a:r>
              <a:endParaRPr lang="es-EC" sz="1600" b="1" dirty="0">
                <a:solidFill>
                  <a:schemeClr val="tx1"/>
                </a:solidFill>
              </a:endParaRPr>
            </a:p>
          </p:txBody>
        </p:sp>
        <p:sp>
          <p:nvSpPr>
            <p:cNvPr id="6" name="5 Rectángulo"/>
            <p:cNvSpPr/>
            <p:nvPr/>
          </p:nvSpPr>
          <p:spPr>
            <a:xfrm>
              <a:off x="2578608" y="1067682"/>
              <a:ext cx="2651760" cy="527946"/>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s-EC" sz="1600" dirty="0" smtClean="0">
                  <a:solidFill>
                    <a:schemeClr val="tx1"/>
                  </a:solidFill>
                </a:rPr>
                <a:t>R (</a:t>
              </a:r>
              <a:r>
                <a:rPr lang="es-EC" sz="1600" dirty="0" err="1" smtClean="0">
                  <a:solidFill>
                    <a:schemeClr val="tx1"/>
                  </a:solidFill>
                </a:rPr>
                <a:t>Prc</a:t>
              </a:r>
              <a:r>
                <a:rPr lang="es-EC" sz="1600" dirty="0" smtClean="0">
                  <a:solidFill>
                    <a:schemeClr val="tx1"/>
                  </a:solidFill>
                </a:rPr>
                <a:t> – ETV)=0.84</a:t>
              </a:r>
              <a:endParaRPr lang="es-EC" sz="1600" dirty="0">
                <a:solidFill>
                  <a:schemeClr val="tx1"/>
                </a:solidFill>
              </a:endParaRPr>
            </a:p>
          </p:txBody>
        </p:sp>
        <p:sp>
          <p:nvSpPr>
            <p:cNvPr id="7" name="6 Rectángulo"/>
            <p:cNvSpPr/>
            <p:nvPr/>
          </p:nvSpPr>
          <p:spPr>
            <a:xfrm>
              <a:off x="2578608" y="2292171"/>
              <a:ext cx="2651760" cy="527946"/>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s-EC" sz="1600" dirty="0" smtClean="0">
                  <a:solidFill>
                    <a:schemeClr val="tx1"/>
                  </a:solidFill>
                </a:rPr>
                <a:t>R2 (EVI – ETV)=0.64</a:t>
              </a:r>
              <a:endParaRPr lang="es-EC" sz="1600" dirty="0">
                <a:solidFill>
                  <a:schemeClr val="tx1"/>
                </a:solidFill>
              </a:endParaRPr>
            </a:p>
          </p:txBody>
        </p:sp>
        <p:sp>
          <p:nvSpPr>
            <p:cNvPr id="8" name="7 Rectángulo"/>
            <p:cNvSpPr/>
            <p:nvPr/>
          </p:nvSpPr>
          <p:spPr>
            <a:xfrm>
              <a:off x="5675376" y="816222"/>
              <a:ext cx="2651760" cy="103086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s-EC" sz="1600" dirty="0" smtClean="0">
                  <a:solidFill>
                    <a:schemeClr val="tx1"/>
                  </a:solidFill>
                </a:rPr>
                <a:t>Jama, Zapallo, Flavio Alfaro, Pichincha, Santa Ana, </a:t>
              </a:r>
              <a:endParaRPr lang="es-EC" sz="1600" dirty="0">
                <a:solidFill>
                  <a:schemeClr val="tx1"/>
                </a:solidFill>
              </a:endParaRPr>
            </a:p>
          </p:txBody>
        </p:sp>
        <p:sp>
          <p:nvSpPr>
            <p:cNvPr id="9" name="8 Rectángulo"/>
            <p:cNvSpPr/>
            <p:nvPr/>
          </p:nvSpPr>
          <p:spPr>
            <a:xfrm>
              <a:off x="5675376" y="2082426"/>
              <a:ext cx="2651760" cy="935094"/>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s-EC" sz="1600" dirty="0" smtClean="0">
                  <a:solidFill>
                    <a:schemeClr val="tx1"/>
                  </a:solidFill>
                </a:rPr>
                <a:t>Novillo, Flavio Alfaro, Olmedo, Sucre, Portoviejo, Pichincha</a:t>
              </a:r>
              <a:endParaRPr lang="es-EC" sz="1600" dirty="0">
                <a:solidFill>
                  <a:schemeClr val="tx1"/>
                </a:solidFill>
              </a:endParaRPr>
            </a:p>
          </p:txBody>
        </p:sp>
        <p:sp>
          <p:nvSpPr>
            <p:cNvPr id="10" name="9 Abrir llave"/>
            <p:cNvSpPr/>
            <p:nvPr/>
          </p:nvSpPr>
          <p:spPr>
            <a:xfrm>
              <a:off x="2322576" y="816222"/>
              <a:ext cx="256032" cy="2201298"/>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s-EC" sz="1600"/>
            </a:p>
          </p:txBody>
        </p:sp>
        <p:cxnSp>
          <p:nvCxnSpPr>
            <p:cNvPr id="11" name="10 Conector recto de flecha"/>
            <p:cNvCxnSpPr>
              <a:stCxn id="6" idx="3"/>
              <a:endCxn id="8" idx="1"/>
            </p:cNvCxnSpPr>
            <p:nvPr/>
          </p:nvCxnSpPr>
          <p:spPr>
            <a:xfrm>
              <a:off x="5230368" y="1331655"/>
              <a:ext cx="445008"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2" name="11 Conector recto de flecha"/>
            <p:cNvCxnSpPr>
              <a:stCxn id="7" idx="3"/>
              <a:endCxn id="9" idx="1"/>
            </p:cNvCxnSpPr>
            <p:nvPr/>
          </p:nvCxnSpPr>
          <p:spPr>
            <a:xfrm flipV="1">
              <a:off x="5230368" y="2549973"/>
              <a:ext cx="445008" cy="6171"/>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grpSp>
      <p:sp>
        <p:nvSpPr>
          <p:cNvPr id="13" name="Título 1">
            <a:extLst>
              <a:ext uri="{FF2B5EF4-FFF2-40B4-BE49-F238E27FC236}">
                <a16:creationId xmlns:a16="http://schemas.microsoft.com/office/drawing/2014/main" xmlns="" id="{ABC2E81F-801F-4BFC-B7A5-3A38B4FE62EF}"/>
              </a:ext>
            </a:extLst>
          </p:cNvPr>
          <p:cNvSpPr txBox="1">
            <a:spLocks/>
          </p:cNvSpPr>
          <p:nvPr/>
        </p:nvSpPr>
        <p:spPr>
          <a:xfrm>
            <a:off x="189738" y="132839"/>
            <a:ext cx="7886700" cy="530341"/>
          </a:xfrm>
          <a:prstGeom prst="rect">
            <a:avLst/>
          </a:prstGeom>
        </p:spPr>
        <p:txBody>
          <a:bodyPr vert="horz" anchor="b">
            <a:norm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pPr algn="l" defTabSz="914400"/>
            <a:r>
              <a:rPr lang="es-EC" sz="2400" b="1" dirty="0" smtClean="0">
                <a:solidFill>
                  <a:schemeClr val="accent1"/>
                </a:solidFill>
              </a:rPr>
              <a:t>8. DISCUSIÓN DE RESULTADOS </a:t>
            </a:r>
            <a:endParaRPr lang="es-EC" sz="2400" b="1" dirty="0">
              <a:solidFill>
                <a:schemeClr val="accent1"/>
              </a:solidFill>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27890" y="3077514"/>
            <a:ext cx="2603183" cy="36158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6686" y="3077514"/>
            <a:ext cx="2630346" cy="36158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6352335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3 Grupo"/>
          <p:cNvGrpSpPr/>
          <p:nvPr/>
        </p:nvGrpSpPr>
        <p:grpSpPr>
          <a:xfrm>
            <a:off x="508836" y="722093"/>
            <a:ext cx="7979664" cy="2201298"/>
            <a:chOff x="347472" y="816222"/>
            <a:chExt cx="7979664" cy="2201298"/>
          </a:xfrm>
        </p:grpSpPr>
        <p:sp>
          <p:nvSpPr>
            <p:cNvPr id="5" name="4 Rectángulo redondeado"/>
            <p:cNvSpPr/>
            <p:nvPr/>
          </p:nvSpPr>
          <p:spPr>
            <a:xfrm>
              <a:off x="347472" y="1609344"/>
              <a:ext cx="1828800" cy="640080"/>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s-EC" sz="1600" b="1" dirty="0" smtClean="0">
                  <a:solidFill>
                    <a:schemeClr val="tx1"/>
                  </a:solidFill>
                </a:rPr>
                <a:t>AÑO 2017</a:t>
              </a:r>
              <a:endParaRPr lang="es-EC" sz="1600" b="1" dirty="0">
                <a:solidFill>
                  <a:schemeClr val="tx1"/>
                </a:solidFill>
              </a:endParaRPr>
            </a:p>
          </p:txBody>
        </p:sp>
        <p:sp>
          <p:nvSpPr>
            <p:cNvPr id="6" name="5 Rectángulo"/>
            <p:cNvSpPr/>
            <p:nvPr/>
          </p:nvSpPr>
          <p:spPr>
            <a:xfrm>
              <a:off x="2578608" y="1067682"/>
              <a:ext cx="2651760" cy="527946"/>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s-EC" sz="1600" dirty="0" smtClean="0">
                  <a:solidFill>
                    <a:schemeClr val="tx1"/>
                  </a:solidFill>
                </a:rPr>
                <a:t>R (</a:t>
              </a:r>
              <a:r>
                <a:rPr lang="es-EC" sz="1600" dirty="0" err="1" smtClean="0">
                  <a:solidFill>
                    <a:schemeClr val="tx1"/>
                  </a:solidFill>
                </a:rPr>
                <a:t>Prc</a:t>
              </a:r>
              <a:r>
                <a:rPr lang="es-EC" sz="1600" dirty="0" smtClean="0">
                  <a:solidFill>
                    <a:schemeClr val="tx1"/>
                  </a:solidFill>
                </a:rPr>
                <a:t> – ETV)=0.77</a:t>
              </a:r>
              <a:endParaRPr lang="es-EC" sz="1600" dirty="0">
                <a:solidFill>
                  <a:schemeClr val="tx1"/>
                </a:solidFill>
              </a:endParaRPr>
            </a:p>
          </p:txBody>
        </p:sp>
        <p:sp>
          <p:nvSpPr>
            <p:cNvPr id="7" name="6 Rectángulo"/>
            <p:cNvSpPr/>
            <p:nvPr/>
          </p:nvSpPr>
          <p:spPr>
            <a:xfrm>
              <a:off x="2578608" y="2292171"/>
              <a:ext cx="2651760" cy="527946"/>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s-EC" sz="1600" dirty="0" smtClean="0">
                  <a:solidFill>
                    <a:schemeClr val="tx1"/>
                  </a:solidFill>
                </a:rPr>
                <a:t>R2 (EVI – ETV)=0.60</a:t>
              </a:r>
              <a:endParaRPr lang="es-EC" sz="1600" dirty="0">
                <a:solidFill>
                  <a:schemeClr val="tx1"/>
                </a:solidFill>
              </a:endParaRPr>
            </a:p>
          </p:txBody>
        </p:sp>
        <p:sp>
          <p:nvSpPr>
            <p:cNvPr id="8" name="7 Rectángulo"/>
            <p:cNvSpPr/>
            <p:nvPr/>
          </p:nvSpPr>
          <p:spPr>
            <a:xfrm>
              <a:off x="5675376" y="816222"/>
              <a:ext cx="2651760" cy="103086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s-EC" sz="1600" dirty="0" smtClean="0">
                  <a:solidFill>
                    <a:schemeClr val="tx1"/>
                  </a:solidFill>
                </a:rPr>
                <a:t>Chibunga, Flavio Alfaro, Pichincha, Olmedo, Eloy Alfaro, La Unión</a:t>
              </a:r>
              <a:endParaRPr lang="es-EC" sz="1600" dirty="0">
                <a:solidFill>
                  <a:schemeClr val="tx1"/>
                </a:solidFill>
              </a:endParaRPr>
            </a:p>
          </p:txBody>
        </p:sp>
        <p:sp>
          <p:nvSpPr>
            <p:cNvPr id="9" name="8 Rectángulo"/>
            <p:cNvSpPr/>
            <p:nvPr/>
          </p:nvSpPr>
          <p:spPr>
            <a:xfrm>
              <a:off x="5675376" y="2082426"/>
              <a:ext cx="2651760" cy="935094"/>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s-EC" sz="1600" dirty="0" smtClean="0">
                  <a:solidFill>
                    <a:schemeClr val="tx1"/>
                  </a:solidFill>
                </a:rPr>
                <a:t>Jama, Flavio Alfaro, Chone, Pichincha, Paján, </a:t>
              </a:r>
              <a:r>
                <a:rPr lang="es-EC" sz="1600" dirty="0">
                  <a:solidFill>
                    <a:schemeClr val="tx1"/>
                  </a:solidFill>
                </a:rPr>
                <a:t>S</a:t>
              </a:r>
              <a:r>
                <a:rPr lang="es-EC" sz="1600" dirty="0" smtClean="0">
                  <a:solidFill>
                    <a:schemeClr val="tx1"/>
                  </a:solidFill>
                </a:rPr>
                <a:t>an Vicente,  Jaramijó </a:t>
              </a:r>
              <a:endParaRPr lang="es-EC" sz="1600" dirty="0">
                <a:solidFill>
                  <a:schemeClr val="tx1"/>
                </a:solidFill>
              </a:endParaRPr>
            </a:p>
          </p:txBody>
        </p:sp>
        <p:sp>
          <p:nvSpPr>
            <p:cNvPr id="10" name="9 Abrir llave"/>
            <p:cNvSpPr/>
            <p:nvPr/>
          </p:nvSpPr>
          <p:spPr>
            <a:xfrm>
              <a:off x="2322576" y="816222"/>
              <a:ext cx="256032" cy="2201298"/>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s-EC" sz="1600"/>
            </a:p>
          </p:txBody>
        </p:sp>
        <p:cxnSp>
          <p:nvCxnSpPr>
            <p:cNvPr id="11" name="10 Conector recto de flecha"/>
            <p:cNvCxnSpPr>
              <a:stCxn id="6" idx="3"/>
              <a:endCxn id="8" idx="1"/>
            </p:cNvCxnSpPr>
            <p:nvPr/>
          </p:nvCxnSpPr>
          <p:spPr>
            <a:xfrm>
              <a:off x="5230368" y="1331655"/>
              <a:ext cx="445008"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2" name="11 Conector recto de flecha"/>
            <p:cNvCxnSpPr>
              <a:stCxn id="7" idx="3"/>
              <a:endCxn id="9" idx="1"/>
            </p:cNvCxnSpPr>
            <p:nvPr/>
          </p:nvCxnSpPr>
          <p:spPr>
            <a:xfrm flipV="1">
              <a:off x="5230368" y="2549973"/>
              <a:ext cx="445008" cy="6171"/>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grpSp>
      <p:sp>
        <p:nvSpPr>
          <p:cNvPr id="13" name="Título 1">
            <a:extLst>
              <a:ext uri="{FF2B5EF4-FFF2-40B4-BE49-F238E27FC236}">
                <a16:creationId xmlns:a16="http://schemas.microsoft.com/office/drawing/2014/main" xmlns="" id="{ABC2E81F-801F-4BFC-B7A5-3A38B4FE62EF}"/>
              </a:ext>
            </a:extLst>
          </p:cNvPr>
          <p:cNvSpPr txBox="1">
            <a:spLocks/>
          </p:cNvSpPr>
          <p:nvPr/>
        </p:nvSpPr>
        <p:spPr>
          <a:xfrm>
            <a:off x="189738" y="132839"/>
            <a:ext cx="7886700" cy="530341"/>
          </a:xfrm>
          <a:prstGeom prst="rect">
            <a:avLst/>
          </a:prstGeom>
        </p:spPr>
        <p:txBody>
          <a:bodyPr vert="horz" anchor="b">
            <a:norm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pPr algn="l" defTabSz="914400"/>
            <a:r>
              <a:rPr lang="es-EC" sz="2400" b="1" dirty="0" smtClean="0">
                <a:solidFill>
                  <a:schemeClr val="accent1"/>
                </a:solidFill>
              </a:rPr>
              <a:t>8. DISCUSIÓN DE RESULTADOS </a:t>
            </a:r>
            <a:endParaRPr lang="es-EC" sz="2400" b="1" dirty="0">
              <a:solidFill>
                <a:schemeClr val="accent1"/>
              </a:solidFill>
            </a:endParaRPr>
          </a:p>
        </p:txBody>
      </p:sp>
      <p:pic>
        <p:nvPicPr>
          <p:cNvPr id="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220" y="3106270"/>
            <a:ext cx="2642616" cy="36078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8928" y="3106270"/>
            <a:ext cx="2615184" cy="3617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1149399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315199" y="1293577"/>
            <a:ext cx="8503920" cy="5435868"/>
          </a:xfrm>
        </p:spPr>
        <p:style>
          <a:lnRef idx="2">
            <a:schemeClr val="accent4"/>
          </a:lnRef>
          <a:fillRef idx="1">
            <a:schemeClr val="lt1"/>
          </a:fillRef>
          <a:effectRef idx="0">
            <a:schemeClr val="accent4"/>
          </a:effectRef>
          <a:fontRef idx="minor">
            <a:schemeClr val="dk1"/>
          </a:fontRef>
        </p:style>
        <p:txBody>
          <a:bodyPr>
            <a:normAutofit fontScale="92500" lnSpcReduction="10000"/>
          </a:bodyPr>
          <a:lstStyle/>
          <a:p>
            <a:pPr algn="just"/>
            <a:r>
              <a:rPr lang="es-EC" sz="2000" dirty="0"/>
              <a:t>Manabí es la provincia que más casos de Dengue, Chikungunya y Zika presenta, según el </a:t>
            </a:r>
            <a:r>
              <a:rPr lang="es-EC" sz="2000" dirty="0" smtClean="0"/>
              <a:t>MSP.</a:t>
            </a:r>
          </a:p>
          <a:p>
            <a:pPr algn="just"/>
            <a:endParaRPr lang="es-EC" sz="2000" dirty="0" smtClean="0"/>
          </a:p>
          <a:p>
            <a:pPr algn="just"/>
            <a:r>
              <a:rPr lang="es-EC" sz="2000" dirty="0" smtClean="0"/>
              <a:t>La </a:t>
            </a:r>
            <a:r>
              <a:rPr lang="es-EC" sz="2000" dirty="0"/>
              <a:t>notificación de los casos de ETV </a:t>
            </a:r>
            <a:r>
              <a:rPr lang="es-EC" sz="2000" dirty="0" smtClean="0"/>
              <a:t>depende </a:t>
            </a:r>
            <a:r>
              <a:rPr lang="es-EC" sz="2000" dirty="0"/>
              <a:t>de la experticia del médico </a:t>
            </a:r>
            <a:r>
              <a:rPr lang="es-EC" sz="2000" dirty="0" smtClean="0"/>
              <a:t>en </a:t>
            </a:r>
            <a:r>
              <a:rPr lang="es-EC" sz="2000" dirty="0"/>
              <a:t>cuanto a detección oportuna </a:t>
            </a:r>
            <a:r>
              <a:rPr lang="es-EC" sz="2000" dirty="0" smtClean="0"/>
              <a:t>de ETV y </a:t>
            </a:r>
            <a:r>
              <a:rPr lang="es-EC" sz="2000" dirty="0"/>
              <a:t>de la calidad de la muestra que se </a:t>
            </a:r>
            <a:r>
              <a:rPr lang="es-EC" sz="2000" dirty="0" smtClean="0"/>
              <a:t>obtiene para los </a:t>
            </a:r>
            <a:r>
              <a:rPr lang="es-EC" sz="2000" dirty="0"/>
              <a:t>laboratorios de referencia. </a:t>
            </a:r>
            <a:endParaRPr lang="es-EC" sz="2000" dirty="0" smtClean="0"/>
          </a:p>
          <a:p>
            <a:pPr algn="just"/>
            <a:endParaRPr lang="es-EC" sz="2000" dirty="0"/>
          </a:p>
          <a:p>
            <a:pPr algn="just"/>
            <a:r>
              <a:rPr lang="es-EC" sz="2000" dirty="0"/>
              <a:t>No siempre se notifican casos endémicos del sector, debido a la movilidad humana se pueden reportar casos importados, por lo tanto, no es certero la contabilidad de los casos de origen endémico</a:t>
            </a:r>
            <a:r>
              <a:rPr lang="es-EC" sz="2000" dirty="0" smtClean="0"/>
              <a:t>.</a:t>
            </a:r>
          </a:p>
          <a:p>
            <a:pPr algn="just"/>
            <a:endParaRPr lang="es-EC" sz="2000" dirty="0"/>
          </a:p>
          <a:p>
            <a:pPr algn="just"/>
            <a:r>
              <a:rPr lang="es-EC" sz="2000" dirty="0"/>
              <a:t>Los casos de ETV no se encuentran distribuidos homogéneamente, estos se desagregan en cada establecimiento de salud receptor. Razón por la cual quedan sectores sin datos de </a:t>
            </a:r>
            <a:r>
              <a:rPr lang="es-EC" sz="2000" dirty="0" smtClean="0"/>
              <a:t>casos.</a:t>
            </a:r>
          </a:p>
          <a:p>
            <a:pPr algn="just"/>
            <a:endParaRPr lang="es-EC" sz="2000" dirty="0" smtClean="0"/>
          </a:p>
          <a:p>
            <a:pPr algn="just"/>
            <a:r>
              <a:rPr lang="es-EC" sz="2000" dirty="0"/>
              <a:t>Las correlaciones entre casos-precipitación y casos-índice de vegetación cuentan con valores en cero, esto se debe a la falta de datos de casos distribuidos en todo el territorio de Manabí. </a:t>
            </a:r>
            <a:endParaRPr lang="es-EC" sz="2000" dirty="0" smtClean="0"/>
          </a:p>
        </p:txBody>
      </p:sp>
      <p:sp>
        <p:nvSpPr>
          <p:cNvPr id="4" name="Título 1">
            <a:extLst>
              <a:ext uri="{FF2B5EF4-FFF2-40B4-BE49-F238E27FC236}">
                <a16:creationId xmlns:a16="http://schemas.microsoft.com/office/drawing/2014/main" xmlns="" id="{ABC2E81F-801F-4BFC-B7A5-3A38B4FE62EF}"/>
              </a:ext>
            </a:extLst>
          </p:cNvPr>
          <p:cNvSpPr txBox="1">
            <a:spLocks/>
          </p:cNvSpPr>
          <p:nvPr/>
        </p:nvSpPr>
        <p:spPr>
          <a:xfrm>
            <a:off x="189738" y="132839"/>
            <a:ext cx="7886700" cy="530341"/>
          </a:xfrm>
          <a:prstGeom prst="rect">
            <a:avLst/>
          </a:prstGeom>
        </p:spPr>
        <p:txBody>
          <a:bodyPr vert="horz" anchor="b">
            <a:norm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pPr algn="l" defTabSz="914400"/>
            <a:r>
              <a:rPr lang="es-EC" sz="2400" b="1" dirty="0" smtClean="0">
                <a:solidFill>
                  <a:schemeClr val="accent1"/>
                </a:solidFill>
              </a:rPr>
              <a:t>9. CONCLUSIONES </a:t>
            </a:r>
            <a:endParaRPr lang="es-EC" sz="2400" b="1" dirty="0">
              <a:solidFill>
                <a:schemeClr val="accent1"/>
              </a:solidFill>
            </a:endParaRPr>
          </a:p>
        </p:txBody>
      </p:sp>
    </p:spTree>
    <p:extLst>
      <p:ext uri="{BB962C8B-B14F-4D97-AF65-F5344CB8AC3E}">
        <p14:creationId xmlns:p14="http://schemas.microsoft.com/office/powerpoint/2010/main" val="219403948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301752" y="1024635"/>
            <a:ext cx="8503920" cy="5698893"/>
          </a:xfrm>
        </p:spPr>
        <p:style>
          <a:lnRef idx="2">
            <a:schemeClr val="accent2"/>
          </a:lnRef>
          <a:fillRef idx="1">
            <a:schemeClr val="lt1"/>
          </a:fillRef>
          <a:effectRef idx="0">
            <a:schemeClr val="accent2"/>
          </a:effectRef>
          <a:fontRef idx="minor">
            <a:schemeClr val="dk1"/>
          </a:fontRef>
        </p:style>
        <p:txBody>
          <a:bodyPr>
            <a:noAutofit/>
          </a:bodyPr>
          <a:lstStyle/>
          <a:p>
            <a:pPr algn="just"/>
            <a:r>
              <a:rPr lang="es-EC" sz="1800" dirty="0" smtClean="0"/>
              <a:t>Los </a:t>
            </a:r>
            <a:r>
              <a:rPr lang="es-EC" sz="1800" dirty="0"/>
              <a:t>cantones con mayor correlación de casos de incidencia de ETV con precipitación son: el </a:t>
            </a:r>
            <a:r>
              <a:rPr lang="es-EC" sz="1800" dirty="0" smtClean="0"/>
              <a:t>cantón </a:t>
            </a:r>
            <a:r>
              <a:rPr lang="es-EC" sz="1800" dirty="0"/>
              <a:t>Chone, Flavio Alfaro, Jama, Pedernales, Pichincha, 24 de Mayo, Santa Ana</a:t>
            </a:r>
            <a:r>
              <a:rPr lang="es-EC" sz="1800" dirty="0" smtClean="0"/>
              <a:t>. </a:t>
            </a:r>
            <a:r>
              <a:rPr lang="es-EC" sz="1800" dirty="0"/>
              <a:t>Para el índice de vegetación y casos fueron los cantones: Jipijapa, Jama, Chone, Pedernales, Flavio Alfaro, Pichincha, Paján, Portoviejo y Puerto López. </a:t>
            </a:r>
            <a:endParaRPr lang="es-EC" sz="1800" dirty="0" smtClean="0"/>
          </a:p>
          <a:p>
            <a:pPr algn="just"/>
            <a:endParaRPr lang="es-EC" sz="1800" dirty="0" smtClean="0"/>
          </a:p>
          <a:p>
            <a:pPr algn="just"/>
            <a:r>
              <a:rPr lang="es-EC" sz="1800" dirty="0"/>
              <a:t>Los cantones con mayor correlación con cada variable son Pichincha y Flavio Alfaro; esto se debe a que la información de casos notificados en la zona se encuentra homogéneamente distribuidos y </a:t>
            </a:r>
            <a:r>
              <a:rPr lang="es-EC" sz="1800" dirty="0" smtClean="0"/>
              <a:t>confirmados.</a:t>
            </a:r>
          </a:p>
          <a:p>
            <a:pPr algn="just"/>
            <a:endParaRPr lang="es-EC" sz="1800" dirty="0" smtClean="0"/>
          </a:p>
          <a:p>
            <a:pPr algn="just"/>
            <a:r>
              <a:rPr lang="es-EC" sz="1800" dirty="0"/>
              <a:t>Para la generación del modelo de predicción de casos de ETV, se requiere de más años de datos para que la muestra sea significativa y represente de mejor manera el cálculo. Ya que mientras más años de información se cuenta, menor será el sesgo y los resultados se </a:t>
            </a:r>
            <a:r>
              <a:rPr lang="es-EC" sz="1800" dirty="0" smtClean="0"/>
              <a:t>estabilizan.</a:t>
            </a:r>
          </a:p>
          <a:p>
            <a:pPr algn="just"/>
            <a:endParaRPr lang="es-EC" sz="1800" dirty="0" smtClean="0"/>
          </a:p>
          <a:p>
            <a:pPr algn="just"/>
            <a:r>
              <a:rPr lang="es-EC" sz="1800" dirty="0"/>
              <a:t>El modelo predictivo de casos otorga información clave para varios procesos de la vigilancia epidemiológica, no da un resultado exacto, debido a sus componentes, pero brinda resultados aproximados para iniciar con planes de acción para la promoción, control vectorial y vigilancia de la salud</a:t>
            </a:r>
          </a:p>
        </p:txBody>
      </p:sp>
      <p:sp>
        <p:nvSpPr>
          <p:cNvPr id="4" name="Título 1">
            <a:extLst>
              <a:ext uri="{FF2B5EF4-FFF2-40B4-BE49-F238E27FC236}">
                <a16:creationId xmlns:a16="http://schemas.microsoft.com/office/drawing/2014/main" xmlns="" id="{ABC2E81F-801F-4BFC-B7A5-3A38B4FE62EF}"/>
              </a:ext>
            </a:extLst>
          </p:cNvPr>
          <p:cNvSpPr txBox="1">
            <a:spLocks/>
          </p:cNvSpPr>
          <p:nvPr/>
        </p:nvSpPr>
        <p:spPr>
          <a:xfrm>
            <a:off x="189738" y="132839"/>
            <a:ext cx="7886700" cy="530341"/>
          </a:xfrm>
          <a:prstGeom prst="rect">
            <a:avLst/>
          </a:prstGeom>
        </p:spPr>
        <p:txBody>
          <a:bodyPr vert="horz" anchor="b">
            <a:norm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pPr algn="l" defTabSz="914400"/>
            <a:r>
              <a:rPr lang="es-EC" sz="2400" b="1" dirty="0" smtClean="0">
                <a:solidFill>
                  <a:schemeClr val="accent1"/>
                </a:solidFill>
              </a:rPr>
              <a:t>9. CONCLUSIONES </a:t>
            </a:r>
            <a:endParaRPr lang="es-EC" sz="2400" b="1" dirty="0">
              <a:solidFill>
                <a:schemeClr val="accent1"/>
              </a:solidFill>
            </a:endParaRPr>
          </a:p>
        </p:txBody>
      </p:sp>
    </p:spTree>
    <p:extLst>
      <p:ext uri="{BB962C8B-B14F-4D97-AF65-F5344CB8AC3E}">
        <p14:creationId xmlns:p14="http://schemas.microsoft.com/office/powerpoint/2010/main" val="426741835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descr="C:\Users\Carolina\Desktop\parroquias.jpg"/>
          <p:cNvPicPr/>
          <p:nvPr/>
        </p:nvPicPr>
        <p:blipFill rotWithShape="1">
          <a:blip r:embed="rId3" cstate="print">
            <a:extLst>
              <a:ext uri="{28A0092B-C50C-407E-A947-70E740481C1C}">
                <a14:useLocalDpi xmlns:a14="http://schemas.microsoft.com/office/drawing/2010/main" val="0"/>
              </a:ext>
            </a:extLst>
          </a:blip>
          <a:srcRect t="2555" b="2555"/>
          <a:stretch/>
        </p:blipFill>
        <p:spPr bwMode="auto">
          <a:xfrm>
            <a:off x="511492" y="0"/>
            <a:ext cx="5432108" cy="6858000"/>
          </a:xfrm>
          <a:prstGeom prst="rect">
            <a:avLst/>
          </a:prstGeom>
          <a:noFill/>
          <a:ln>
            <a:noFill/>
          </a:ln>
          <a:extLst>
            <a:ext uri="{53640926-AAD7-44D8-BBD7-CCE9431645EC}">
              <a14:shadowObscured xmlns:a14="http://schemas.microsoft.com/office/drawing/2010/main"/>
            </a:ext>
          </a:extLst>
        </p:spPr>
      </p:pic>
      <p:sp>
        <p:nvSpPr>
          <p:cNvPr id="7" name="6 Estrella de 5 puntas"/>
          <p:cNvSpPr/>
          <p:nvPr/>
        </p:nvSpPr>
        <p:spPr>
          <a:xfrm>
            <a:off x="3718446" y="1624084"/>
            <a:ext cx="218364" cy="177420"/>
          </a:xfrm>
          <a:prstGeom prst="star5">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8" name="7 Estrella de 5 puntas"/>
          <p:cNvSpPr/>
          <p:nvPr/>
        </p:nvSpPr>
        <p:spPr>
          <a:xfrm>
            <a:off x="3365879" y="2991135"/>
            <a:ext cx="218364" cy="177420"/>
          </a:xfrm>
          <a:prstGeom prst="star5">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9" name="8 Estrella de 5 puntas"/>
          <p:cNvSpPr/>
          <p:nvPr/>
        </p:nvSpPr>
        <p:spPr>
          <a:xfrm>
            <a:off x="4364441" y="2051714"/>
            <a:ext cx="218364" cy="177420"/>
          </a:xfrm>
          <a:prstGeom prst="star5">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0" name="9 Estrella de 5 puntas"/>
          <p:cNvSpPr/>
          <p:nvPr/>
        </p:nvSpPr>
        <p:spPr>
          <a:xfrm>
            <a:off x="3222578" y="1990300"/>
            <a:ext cx="218364" cy="177420"/>
          </a:xfrm>
          <a:prstGeom prst="star5">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1" name="10 Estrella de 5 puntas"/>
          <p:cNvSpPr/>
          <p:nvPr/>
        </p:nvSpPr>
        <p:spPr>
          <a:xfrm>
            <a:off x="4250710" y="3835023"/>
            <a:ext cx="218364" cy="177420"/>
          </a:xfrm>
          <a:prstGeom prst="star5">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2" name="11 Estrella de 5 puntas"/>
          <p:cNvSpPr/>
          <p:nvPr/>
        </p:nvSpPr>
        <p:spPr>
          <a:xfrm>
            <a:off x="3397724" y="4642515"/>
            <a:ext cx="218364" cy="177420"/>
          </a:xfrm>
          <a:prstGeom prst="star5">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3" name="12 Estrella de 5 puntas"/>
          <p:cNvSpPr/>
          <p:nvPr/>
        </p:nvSpPr>
        <p:spPr>
          <a:xfrm>
            <a:off x="2485599" y="5600132"/>
            <a:ext cx="218364" cy="177420"/>
          </a:xfrm>
          <a:prstGeom prst="star5">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4" name="13 Estrella de 5 puntas"/>
          <p:cNvSpPr/>
          <p:nvPr/>
        </p:nvSpPr>
        <p:spPr>
          <a:xfrm>
            <a:off x="2761629" y="5235042"/>
            <a:ext cx="218364" cy="177420"/>
          </a:xfrm>
          <a:prstGeom prst="star5">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6" name="15 Triángulo isósceles"/>
          <p:cNvSpPr/>
          <p:nvPr/>
        </p:nvSpPr>
        <p:spPr>
          <a:xfrm>
            <a:off x="4250710" y="1178061"/>
            <a:ext cx="155567" cy="140246"/>
          </a:xfrm>
          <a:prstGeom prst="triangl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7" name="16 Triángulo isósceles"/>
          <p:cNvSpPr/>
          <p:nvPr/>
        </p:nvSpPr>
        <p:spPr>
          <a:xfrm>
            <a:off x="2902209" y="2171460"/>
            <a:ext cx="155567" cy="140246"/>
          </a:xfrm>
          <a:prstGeom prst="triangl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8" name="17 Triángulo isósceles"/>
          <p:cNvSpPr/>
          <p:nvPr/>
        </p:nvSpPr>
        <p:spPr>
          <a:xfrm>
            <a:off x="4395839" y="2727767"/>
            <a:ext cx="155567" cy="140246"/>
          </a:xfrm>
          <a:prstGeom prst="triangl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9" name="18 Triángulo isósceles"/>
          <p:cNvSpPr/>
          <p:nvPr/>
        </p:nvSpPr>
        <p:spPr>
          <a:xfrm>
            <a:off x="4313507" y="3428527"/>
            <a:ext cx="155567" cy="140246"/>
          </a:xfrm>
          <a:prstGeom prst="triangl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20" name="19 Triángulo isósceles"/>
          <p:cNvSpPr/>
          <p:nvPr/>
        </p:nvSpPr>
        <p:spPr>
          <a:xfrm>
            <a:off x="2516997" y="4390914"/>
            <a:ext cx="155567" cy="140246"/>
          </a:xfrm>
          <a:prstGeom prst="triangl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21" name="20 Triángulo isósceles"/>
          <p:cNvSpPr/>
          <p:nvPr/>
        </p:nvSpPr>
        <p:spPr>
          <a:xfrm>
            <a:off x="1977633" y="4819935"/>
            <a:ext cx="155567" cy="140246"/>
          </a:xfrm>
          <a:prstGeom prst="triangl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22" name="21 Triángulo isósceles"/>
          <p:cNvSpPr/>
          <p:nvPr/>
        </p:nvSpPr>
        <p:spPr>
          <a:xfrm>
            <a:off x="1748371" y="5397890"/>
            <a:ext cx="155567" cy="140246"/>
          </a:xfrm>
          <a:prstGeom prst="triangl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23" name="22 Triángulo isósceles"/>
          <p:cNvSpPr/>
          <p:nvPr/>
        </p:nvSpPr>
        <p:spPr>
          <a:xfrm>
            <a:off x="2594780" y="5876294"/>
            <a:ext cx="155567" cy="140246"/>
          </a:xfrm>
          <a:prstGeom prst="triangl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24" name="23 Triángulo isósceles"/>
          <p:cNvSpPr/>
          <p:nvPr/>
        </p:nvSpPr>
        <p:spPr>
          <a:xfrm>
            <a:off x="3840387" y="3358404"/>
            <a:ext cx="155567" cy="140246"/>
          </a:xfrm>
          <a:prstGeom prst="triangl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25" name="24 Triángulo isósceles"/>
          <p:cNvSpPr/>
          <p:nvPr/>
        </p:nvSpPr>
        <p:spPr>
          <a:xfrm>
            <a:off x="6327160" y="2927062"/>
            <a:ext cx="416540" cy="471043"/>
          </a:xfrm>
          <a:prstGeom prst="triangl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26" name="25 Estrella de 5 puntas"/>
          <p:cNvSpPr/>
          <p:nvPr/>
        </p:nvSpPr>
        <p:spPr>
          <a:xfrm>
            <a:off x="6279250" y="3751468"/>
            <a:ext cx="512359" cy="523653"/>
          </a:xfrm>
          <a:prstGeom prst="star5">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27" name="26 CuadroTexto"/>
          <p:cNvSpPr txBox="1"/>
          <p:nvPr/>
        </p:nvSpPr>
        <p:spPr>
          <a:xfrm>
            <a:off x="6781800" y="2969340"/>
            <a:ext cx="1962150" cy="523220"/>
          </a:xfrm>
          <a:prstGeom prst="rect">
            <a:avLst/>
          </a:prstGeom>
          <a:noFill/>
        </p:spPr>
        <p:txBody>
          <a:bodyPr wrap="square" rtlCol="0">
            <a:spAutoFit/>
          </a:bodyPr>
          <a:lstStyle/>
          <a:p>
            <a:r>
              <a:rPr lang="es-EC" sz="1400" dirty="0" smtClean="0"/>
              <a:t>ÍNDICE DE VEGETACIÓN</a:t>
            </a:r>
            <a:endParaRPr lang="es-EC" sz="1400" dirty="0"/>
          </a:p>
        </p:txBody>
      </p:sp>
      <p:sp>
        <p:nvSpPr>
          <p:cNvPr id="28" name="27 CuadroTexto"/>
          <p:cNvSpPr txBox="1"/>
          <p:nvPr/>
        </p:nvSpPr>
        <p:spPr>
          <a:xfrm>
            <a:off x="6858000" y="3891661"/>
            <a:ext cx="1962150" cy="307777"/>
          </a:xfrm>
          <a:prstGeom prst="rect">
            <a:avLst/>
          </a:prstGeom>
          <a:noFill/>
        </p:spPr>
        <p:txBody>
          <a:bodyPr wrap="square" rtlCol="0">
            <a:spAutoFit/>
          </a:bodyPr>
          <a:lstStyle/>
          <a:p>
            <a:r>
              <a:rPr lang="es-EC" sz="1400" dirty="0" smtClean="0"/>
              <a:t>PRECIPITACIÓN</a:t>
            </a:r>
            <a:endParaRPr lang="es-EC" sz="1400" dirty="0"/>
          </a:p>
        </p:txBody>
      </p:sp>
    </p:spTree>
    <p:extLst>
      <p:ext uri="{BB962C8B-B14F-4D97-AF65-F5344CB8AC3E}">
        <p14:creationId xmlns:p14="http://schemas.microsoft.com/office/powerpoint/2010/main" val="162917142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xmlns="" id="{ABC2E81F-801F-4BFC-B7A5-3A38B4FE62EF}"/>
              </a:ext>
            </a:extLst>
          </p:cNvPr>
          <p:cNvSpPr txBox="1">
            <a:spLocks/>
          </p:cNvSpPr>
          <p:nvPr/>
        </p:nvSpPr>
        <p:spPr>
          <a:xfrm>
            <a:off x="189738" y="132839"/>
            <a:ext cx="7886700" cy="530341"/>
          </a:xfrm>
          <a:prstGeom prst="rect">
            <a:avLst/>
          </a:prstGeom>
        </p:spPr>
        <p:txBody>
          <a:bodyPr vert="horz" anchor="b">
            <a:norm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pPr algn="l" defTabSz="914400"/>
            <a:r>
              <a:rPr lang="es-EC" sz="2400" b="1" dirty="0" smtClean="0">
                <a:solidFill>
                  <a:schemeClr val="accent1"/>
                </a:solidFill>
              </a:rPr>
              <a:t>10. RECOMENDACIONES</a:t>
            </a:r>
            <a:endParaRPr lang="es-EC" sz="2400" b="1" dirty="0">
              <a:solidFill>
                <a:schemeClr val="accent1"/>
              </a:solidFill>
            </a:endParaRPr>
          </a:p>
        </p:txBody>
      </p:sp>
      <p:sp>
        <p:nvSpPr>
          <p:cNvPr id="5" name="2 Marcador de contenido"/>
          <p:cNvSpPr>
            <a:spLocks noGrp="1"/>
          </p:cNvSpPr>
          <p:nvPr>
            <p:ph sz="quarter" idx="1"/>
          </p:nvPr>
        </p:nvSpPr>
        <p:spPr>
          <a:xfrm>
            <a:off x="315199" y="859536"/>
            <a:ext cx="8503920" cy="5869909"/>
          </a:xfrm>
        </p:spPr>
        <p:style>
          <a:lnRef idx="2">
            <a:schemeClr val="accent5"/>
          </a:lnRef>
          <a:fillRef idx="1">
            <a:schemeClr val="lt1"/>
          </a:fillRef>
          <a:effectRef idx="0">
            <a:schemeClr val="accent5"/>
          </a:effectRef>
          <a:fontRef idx="minor">
            <a:schemeClr val="dk1"/>
          </a:fontRef>
        </p:style>
        <p:txBody>
          <a:bodyPr>
            <a:normAutofit lnSpcReduction="10000"/>
          </a:bodyPr>
          <a:lstStyle/>
          <a:p>
            <a:pPr algn="just"/>
            <a:r>
              <a:rPr lang="es-ES" sz="2000" dirty="0"/>
              <a:t>El MSP debería mejorar </a:t>
            </a:r>
            <a:r>
              <a:rPr lang="es-ES" sz="2000" dirty="0" smtClean="0"/>
              <a:t>el proceso </a:t>
            </a:r>
            <a:r>
              <a:rPr lang="es-ES" sz="2000" dirty="0"/>
              <a:t>de notificaciones de </a:t>
            </a:r>
            <a:r>
              <a:rPr lang="es-ES" sz="2000" dirty="0" smtClean="0"/>
              <a:t>casos, </a:t>
            </a:r>
            <a:r>
              <a:rPr lang="es-ES" sz="2000" dirty="0"/>
              <a:t>capacitando al personal </a:t>
            </a:r>
            <a:r>
              <a:rPr lang="es-ES" sz="2000" dirty="0" smtClean="0"/>
              <a:t>médico, asegurando </a:t>
            </a:r>
            <a:r>
              <a:rPr lang="es-ES" sz="2000" dirty="0"/>
              <a:t>la cadena de frío de las muestras tomadas </a:t>
            </a:r>
            <a:r>
              <a:rPr lang="es-ES" sz="2000" dirty="0" smtClean="0"/>
              <a:t>para </a:t>
            </a:r>
            <a:r>
              <a:rPr lang="es-ES" sz="2000" dirty="0"/>
              <a:t>confirmar el diagnóstico </a:t>
            </a:r>
            <a:r>
              <a:rPr lang="es-ES" sz="2000" dirty="0" smtClean="0"/>
              <a:t>en </a:t>
            </a:r>
            <a:r>
              <a:rPr lang="es-ES" sz="2000" dirty="0"/>
              <a:t>cada establecimiento de salud</a:t>
            </a:r>
            <a:r>
              <a:rPr lang="es-ES" sz="2000" dirty="0" smtClean="0"/>
              <a:t>.</a:t>
            </a:r>
          </a:p>
          <a:p>
            <a:pPr algn="just"/>
            <a:endParaRPr lang="es-ES" sz="2000" dirty="0" smtClean="0"/>
          </a:p>
          <a:p>
            <a:pPr algn="just"/>
            <a:r>
              <a:rPr lang="es-ES" sz="2000" dirty="0" smtClean="0"/>
              <a:t>Tener bases </a:t>
            </a:r>
            <a:r>
              <a:rPr lang="es-ES" sz="2000" dirty="0"/>
              <a:t>de datos con una mayor cobertura de información en todo el </a:t>
            </a:r>
            <a:r>
              <a:rPr lang="es-ES" sz="2000" dirty="0" smtClean="0"/>
              <a:t>territorio nacional, controlando el </a:t>
            </a:r>
            <a:r>
              <a:rPr lang="es-ES" sz="2000" dirty="0"/>
              <a:t>error </a:t>
            </a:r>
            <a:r>
              <a:rPr lang="es-ES" sz="2000" dirty="0" smtClean="0"/>
              <a:t>humano en las bases .</a:t>
            </a:r>
          </a:p>
          <a:p>
            <a:pPr algn="just"/>
            <a:endParaRPr lang="es-ES" sz="2000" dirty="0" smtClean="0"/>
          </a:p>
          <a:p>
            <a:pPr algn="just"/>
            <a:r>
              <a:rPr lang="es-ES" sz="2000" dirty="0"/>
              <a:t>Se recomienda la utilización de imágenes satelitales para la generación de información referente al clima, las imágenes de las diferentes plataformas y sensores proporcionan durante todo el año información en bruto para ser procesada más cercana a la realidad. </a:t>
            </a:r>
            <a:endParaRPr lang="es-ES" sz="2000" dirty="0" smtClean="0"/>
          </a:p>
          <a:p>
            <a:pPr algn="just"/>
            <a:endParaRPr lang="es-ES" sz="2000" dirty="0" smtClean="0"/>
          </a:p>
          <a:p>
            <a:pPr algn="just"/>
            <a:r>
              <a:rPr lang="es-ES" sz="2000" dirty="0"/>
              <a:t>Para obtener un coeficiente de correlación </a:t>
            </a:r>
            <a:r>
              <a:rPr lang="es-ES" sz="2000" dirty="0" smtClean="0"/>
              <a:t>alto, </a:t>
            </a:r>
            <a:r>
              <a:rPr lang="es-ES" sz="2000" dirty="0"/>
              <a:t>es necesario que toda la información de las variables a analizar esté distribuida homogéneamente en toda el área de estudio, de no ser así se obtienen zonas con un coeficiente de correlación igual a cero, es decir no se encuentra relación alguna debido a la falta de información para analizar. </a:t>
            </a:r>
            <a:endParaRPr lang="es-ES" sz="2000" dirty="0" smtClean="0"/>
          </a:p>
          <a:p>
            <a:pPr algn="just"/>
            <a:endParaRPr lang="es-EC" sz="2000" dirty="0"/>
          </a:p>
          <a:p>
            <a:pPr algn="just"/>
            <a:endParaRPr lang="es-EC" sz="2000" dirty="0" smtClean="0"/>
          </a:p>
        </p:txBody>
      </p:sp>
    </p:spTree>
    <p:extLst>
      <p:ext uri="{BB962C8B-B14F-4D97-AF65-F5344CB8AC3E}">
        <p14:creationId xmlns:p14="http://schemas.microsoft.com/office/powerpoint/2010/main" val="40792670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l">
  <a:themeElements>
    <a:clrScheme name="Civil">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l">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l">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854</TotalTime>
  <Words>1983</Words>
  <Application>Microsoft Office PowerPoint</Application>
  <PresentationFormat>Presentación en pantalla (4:3)</PresentationFormat>
  <Paragraphs>348</Paragraphs>
  <Slides>36</Slides>
  <Notes>10</Notes>
  <HiddenSlides>0</HiddenSlides>
  <MMClips>0</MMClips>
  <ScaleCrop>false</ScaleCrop>
  <HeadingPairs>
    <vt:vector size="4" baseType="variant">
      <vt:variant>
        <vt:lpstr>Tema</vt:lpstr>
      </vt:variant>
      <vt:variant>
        <vt:i4>1</vt:i4>
      </vt:variant>
      <vt:variant>
        <vt:lpstr>Títulos de diapositiva</vt:lpstr>
      </vt:variant>
      <vt:variant>
        <vt:i4>36</vt:i4>
      </vt:variant>
    </vt:vector>
  </HeadingPairs>
  <TitlesOfParts>
    <vt:vector size="37" baseType="lpstr">
      <vt:lpstr>Civil</vt:lpstr>
      <vt:lpstr>TEMA: Análisis de correlación entre las variaciones de precipitaciones e índice de vegetación sobre la distribución espacio – temporal de enfermedades transmitidas por Aedes aegypti en Manabí  Julio, 2018</vt:lpstr>
      <vt:lpstr>1. INTRODUCCIÓN</vt:lpstr>
      <vt:lpstr>Mosquito Aedes aegypti</vt:lpstr>
      <vt:lpstr>Presentación de PowerPoint</vt:lpstr>
      <vt:lpstr>Presentación de PowerPoint</vt:lpstr>
      <vt:lpstr>Presentación de PowerPoint</vt:lpstr>
      <vt:lpstr>Presentación de PowerPoint</vt:lpstr>
      <vt:lpstr>PROVINCIA DE MANABÍ</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MODELO PREDICTIVO</vt:lpstr>
      <vt:lpstr>Presentación de PowerPoint</vt:lpstr>
      <vt:lpstr>COMPROBACIÓN DE CASOS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TEMA: Modelo predictivo de enfermedades transmitidas por Aedes aegypti en Manabí  Marzo 2018</dc:title>
  <dc:creator>Carolina JARAMILLO</dc:creator>
  <cp:lastModifiedBy>Carolina Jaramillo</cp:lastModifiedBy>
  <cp:revision>131</cp:revision>
  <dcterms:created xsi:type="dcterms:W3CDTF">2018-03-19T20:53:07Z</dcterms:created>
  <dcterms:modified xsi:type="dcterms:W3CDTF">2018-07-24T01:55:40Z</dcterms:modified>
</cp:coreProperties>
</file>